
<file path=[Content_Types].xml><?xml version="1.0" encoding="utf-8"?>
<Types xmlns="http://schemas.openxmlformats.org/package/2006/content-types">
  <Default Extension="emf" ContentType="image/x-emf"/>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1"/>
  </p:sldMasterIdLst>
  <p:notesMasterIdLst>
    <p:notesMasterId r:id="rId16"/>
  </p:notesMasterIdLst>
  <p:sldIdLst>
    <p:sldId id="278" r:id="rId2"/>
    <p:sldId id="256" r:id="rId3"/>
    <p:sldId id="257" r:id="rId4"/>
    <p:sldId id="258" r:id="rId5"/>
    <p:sldId id="259" r:id="rId6"/>
    <p:sldId id="260" r:id="rId7"/>
    <p:sldId id="261" r:id="rId8"/>
    <p:sldId id="262" r:id="rId9"/>
    <p:sldId id="263" r:id="rId10"/>
    <p:sldId id="284" r:id="rId11"/>
    <p:sldId id="281" r:id="rId12"/>
    <p:sldId id="265" r:id="rId13"/>
    <p:sldId id="282" r:id="rId14"/>
    <p:sldId id="283" r:id="rId15"/>
  </p:sldIdLst>
  <p:sldSz cx="77724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0293"/>
  </p:normalViewPr>
  <p:slideViewPr>
    <p:cSldViewPr>
      <p:cViewPr varScale="1">
        <p:scale>
          <a:sx n="71" d="100"/>
          <a:sy n="71" d="100"/>
        </p:scale>
        <p:origin x="3648" y="168"/>
      </p:cViewPr>
      <p:guideLst>
        <p:guide orient="horz" pos="2880"/>
        <p:guide pos="2160"/>
      </p:guideLst>
    </p:cSldViewPr>
  </p:slideViewPr>
  <p:notesTextViewPr>
    <p:cViewPr>
      <p:scale>
        <a:sx n="100" d="100"/>
        <a:sy n="100" d="100"/>
      </p:scale>
      <p:origin x="0" y="0"/>
    </p:cViewPr>
  </p:notesTextViewPr>
  <p:notesViewPr>
    <p:cSldViewPr>
      <p:cViewPr varScale="1">
        <p:scale>
          <a:sx n="90" d="100"/>
          <a:sy n="90" d="100"/>
        </p:scale>
        <p:origin x="4224"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48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402138" y="0"/>
            <a:ext cx="3368675" cy="504825"/>
          </a:xfrm>
          <a:prstGeom prst="rect">
            <a:avLst/>
          </a:prstGeom>
        </p:spPr>
        <p:txBody>
          <a:bodyPr vert="horz" lIns="91440" tIns="45720" rIns="91440" bIns="45720" rtlCol="0"/>
          <a:lstStyle>
            <a:lvl1pPr algn="r">
              <a:defRPr sz="1200"/>
            </a:lvl1pPr>
          </a:lstStyle>
          <a:p>
            <a:fld id="{7B1F4705-25FD-E844-B112-76A9603D9EDA}" type="datetimeFigureOut">
              <a:rPr lang="en-US" smtClean="0"/>
              <a:t>8/17/20</a:t>
            </a:fld>
            <a:endParaRPr lang="en-US" dirty="0"/>
          </a:p>
        </p:txBody>
      </p:sp>
      <p:sp>
        <p:nvSpPr>
          <p:cNvPr id="4" name="Slide Image Placeholder 3"/>
          <p:cNvSpPr>
            <a:spLocks noGrp="1" noRot="1" noChangeAspect="1"/>
          </p:cNvSpPr>
          <p:nvPr>
            <p:ph type="sldImg" idx="2"/>
          </p:nvPr>
        </p:nvSpPr>
        <p:spPr>
          <a:xfrm>
            <a:off x="373062" y="693738"/>
            <a:ext cx="1524710" cy="19732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373062" y="2855913"/>
            <a:ext cx="7170738" cy="59451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53575"/>
            <a:ext cx="3368675" cy="5048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402138" y="9553575"/>
            <a:ext cx="3368675" cy="504825"/>
          </a:xfrm>
          <a:prstGeom prst="rect">
            <a:avLst/>
          </a:prstGeom>
        </p:spPr>
        <p:txBody>
          <a:bodyPr vert="horz" lIns="91440" tIns="45720" rIns="91440" bIns="45720" rtlCol="0" anchor="b"/>
          <a:lstStyle>
            <a:lvl1pPr algn="r">
              <a:defRPr sz="1200"/>
            </a:lvl1pPr>
          </a:lstStyle>
          <a:p>
            <a:fld id="{D49F4310-BEAE-9C4E-9F4B-2378CA52949B}" type="slidenum">
              <a:rPr lang="en-US" smtClean="0"/>
              <a:t>‹#›</a:t>
            </a:fld>
            <a:endParaRPr lang="en-US" dirty="0"/>
          </a:p>
        </p:txBody>
      </p:sp>
      <p:pic>
        <p:nvPicPr>
          <p:cNvPr id="8" name="Picture 41">
            <a:extLst>
              <a:ext uri="{FF2B5EF4-FFF2-40B4-BE49-F238E27FC236}">
                <a16:creationId xmlns:a16="http://schemas.microsoft.com/office/drawing/2014/main" id="{9B4BD1D1-6A70-8049-B48E-36F75695E5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4352" y="200818"/>
            <a:ext cx="1215209" cy="2754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0569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aws.amazon.com/ec2/getting-started/"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s://docs.aws.amazon.com/AWSEC2/latest/UserGuide/concepts.html" TargetMode="External"/><Relationship Id="rId5" Type="http://schemas.openxmlformats.org/officeDocument/2006/relationships/hyperlink" Target="https://docs.aws.amazon.com/AWSEC2/latest/UserGuide/get-set-up-for-amazon-ec2.html" TargetMode="External"/><Relationship Id="rId4" Type="http://schemas.openxmlformats.org/officeDocument/2006/relationships/hyperlink" Target="https://docs.aws.amazon.com/AWSEC2/latest/UserGuide/EC2_GetStarted.html"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awseducate.com/educator/s/content"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docs.aws.amazon.com/AWSEC2/latest/UserGuide/concepts.html"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1074738"/>
            <a:ext cx="1760537" cy="2278062"/>
          </a:xfrm>
        </p:spPr>
      </p:sp>
      <p:sp>
        <p:nvSpPr>
          <p:cNvPr id="4" name="Slide Number Placeholder 3"/>
          <p:cNvSpPr>
            <a:spLocks noGrp="1"/>
          </p:cNvSpPr>
          <p:nvPr>
            <p:ph type="sldNum" sz="quarter" idx="5"/>
          </p:nvPr>
        </p:nvSpPr>
        <p:spPr/>
        <p:txBody>
          <a:bodyPr/>
          <a:lstStyle/>
          <a:p>
            <a:fld id="{6430C4EC-B91D-2D49-B969-E4B8EF2E26D9}" type="slidenum">
              <a:rPr lang="en-US" smtClean="0"/>
              <a:t>1</a:t>
            </a:fld>
            <a:endParaRPr lang="en-US" dirty="0"/>
          </a:p>
        </p:txBody>
      </p:sp>
      <p:sp>
        <p:nvSpPr>
          <p:cNvPr id="6" name="TextBox 5">
            <a:extLst>
              <a:ext uri="{FF2B5EF4-FFF2-40B4-BE49-F238E27FC236}">
                <a16:creationId xmlns:a16="http://schemas.microsoft.com/office/drawing/2014/main" id="{CFDFF73D-F42B-0846-980D-70F8DD172138}"/>
              </a:ext>
            </a:extLst>
          </p:cNvPr>
          <p:cNvSpPr txBox="1"/>
          <p:nvPr/>
        </p:nvSpPr>
        <p:spPr>
          <a:xfrm>
            <a:off x="2208212" y="944622"/>
            <a:ext cx="5257800" cy="2877711"/>
          </a:xfrm>
          <a:prstGeom prst="rect">
            <a:avLst/>
          </a:prstGeom>
          <a:noFill/>
        </p:spPr>
        <p:txBody>
          <a:bodyPr wrap="square" rtlCol="0">
            <a:spAutoFit/>
          </a:bodyPr>
          <a:lstStyle/>
          <a:p>
            <a:r>
              <a:rPr lang="en-US" sz="1400" b="1" dirty="0">
                <a:solidFill>
                  <a:srgbClr val="232F3E"/>
                </a:solidFill>
              </a:rPr>
              <a:t>How to Use</a:t>
            </a:r>
          </a:p>
          <a:p>
            <a:endParaRPr lang="en-US" sz="1100" dirty="0">
              <a:solidFill>
                <a:srgbClr val="232F3E"/>
              </a:solidFill>
            </a:endParaRPr>
          </a:p>
          <a:p>
            <a:r>
              <a:rPr lang="en-US" sz="1100" dirty="0">
                <a:solidFill>
                  <a:srgbClr val="232F3E"/>
                </a:solidFill>
              </a:rPr>
              <a:t>This document is both a Student Guide and an Educator Guide. Print the Student Guide as a PDF for distribution to your students. You can also print this Educator Guide (</a:t>
            </a:r>
            <a:r>
              <a:rPr lang="en-US" sz="1100" i="1" dirty="0">
                <a:solidFill>
                  <a:srgbClr val="232F3E"/>
                </a:solidFill>
              </a:rPr>
              <a:t>see instructions below</a:t>
            </a:r>
            <a:r>
              <a:rPr lang="en-US" sz="1100" dirty="0">
                <a:solidFill>
                  <a:srgbClr val="232F3E"/>
                </a:solidFill>
              </a:rPr>
              <a:t>).</a:t>
            </a:r>
          </a:p>
          <a:p>
            <a:endParaRPr lang="en-US" sz="1100" b="1" dirty="0">
              <a:solidFill>
                <a:srgbClr val="232F3E"/>
              </a:solidFill>
            </a:endParaRPr>
          </a:p>
          <a:p>
            <a:r>
              <a:rPr lang="en-US" sz="1100" b="1" dirty="0">
                <a:solidFill>
                  <a:srgbClr val="232F3E"/>
                </a:solidFill>
              </a:rPr>
              <a:t>Printing Student Guide</a:t>
            </a:r>
          </a:p>
          <a:p>
            <a:pPr marL="171450" indent="-171450">
              <a:buFont typeface="Arial" panose="020B0604020202020204" pitchFamily="34" charset="0"/>
              <a:buChar char="•"/>
            </a:pPr>
            <a:r>
              <a:rPr lang="en-US" sz="1100" dirty="0">
                <a:solidFill>
                  <a:srgbClr val="232F3E"/>
                </a:solidFill>
              </a:rPr>
              <a:t>Click </a:t>
            </a:r>
            <a:r>
              <a:rPr lang="en-US" sz="1100" b="1" dirty="0">
                <a:solidFill>
                  <a:srgbClr val="232F3E"/>
                </a:solidFill>
              </a:rPr>
              <a:t>View &gt; Normal</a:t>
            </a:r>
          </a:p>
          <a:p>
            <a:pPr marL="171450" indent="-171450">
              <a:buFont typeface="Arial" panose="020B0604020202020204" pitchFamily="34" charset="0"/>
              <a:buChar char="•"/>
            </a:pPr>
            <a:r>
              <a:rPr lang="en-US" sz="1100" b="1" dirty="0">
                <a:solidFill>
                  <a:srgbClr val="232F3E"/>
                </a:solidFill>
              </a:rPr>
              <a:t>Windows</a:t>
            </a:r>
            <a:r>
              <a:rPr lang="en-US" sz="1100" dirty="0">
                <a:solidFill>
                  <a:srgbClr val="232F3E"/>
                </a:solidFill>
              </a:rPr>
              <a:t>:</a:t>
            </a:r>
            <a:endParaRPr lang="en-US" sz="1100" b="1" dirty="0">
              <a:solidFill>
                <a:srgbClr val="232F3E"/>
              </a:solidFill>
            </a:endParaRPr>
          </a:p>
          <a:p>
            <a:pPr marL="628650" lvl="1" indent="-171450">
              <a:buFont typeface="Arial" panose="020B0604020202020204" pitchFamily="34" charset="0"/>
              <a:buChar char="•"/>
            </a:pPr>
            <a:r>
              <a:rPr lang="en-US" sz="1100" b="1" dirty="0">
                <a:solidFill>
                  <a:srgbClr val="232F3E"/>
                </a:solidFill>
              </a:rPr>
              <a:t>File &gt; Export &gt; Create PDF</a:t>
            </a:r>
          </a:p>
          <a:p>
            <a:pPr marL="171450" indent="-171450">
              <a:buFont typeface="Arial" panose="020B0604020202020204" pitchFamily="34" charset="0"/>
              <a:buChar char="•"/>
            </a:pPr>
            <a:r>
              <a:rPr lang="en-US" sz="1100" b="1" dirty="0">
                <a:solidFill>
                  <a:srgbClr val="232F3E"/>
                </a:solidFill>
              </a:rPr>
              <a:t>Mac</a:t>
            </a:r>
            <a:r>
              <a:rPr lang="en-US" sz="1100" dirty="0">
                <a:solidFill>
                  <a:srgbClr val="232F3E"/>
                </a:solidFill>
              </a:rPr>
              <a:t> </a:t>
            </a:r>
          </a:p>
          <a:p>
            <a:pPr marL="628650" lvl="1" indent="-171450">
              <a:buFont typeface="Arial" panose="020B0604020202020204" pitchFamily="34" charset="0"/>
              <a:buChar char="•"/>
            </a:pPr>
            <a:r>
              <a:rPr lang="en-US" sz="1100" b="1" dirty="0">
                <a:solidFill>
                  <a:srgbClr val="232F3E"/>
                </a:solidFill>
              </a:rPr>
              <a:t>File &gt; Export &gt; File Format: PDF</a:t>
            </a:r>
          </a:p>
          <a:p>
            <a:pPr marL="628650" lvl="1" indent="-171450">
              <a:buFont typeface="Arial" panose="020B0604020202020204" pitchFamily="34" charset="0"/>
              <a:buChar char="•"/>
            </a:pPr>
            <a:endParaRPr lang="en-US" sz="1100" dirty="0">
              <a:solidFill>
                <a:srgbClr val="232F3E"/>
              </a:solidFill>
            </a:endParaRPr>
          </a:p>
          <a:p>
            <a:r>
              <a:rPr lang="en-US" sz="1100" b="1" dirty="0">
                <a:solidFill>
                  <a:srgbClr val="232F3E"/>
                </a:solidFill>
              </a:rPr>
              <a:t>Printing Educator Guide</a:t>
            </a:r>
          </a:p>
          <a:p>
            <a:pPr marL="171450" indent="-171450">
              <a:buFont typeface="Arial" panose="020B0604020202020204" pitchFamily="34" charset="0"/>
              <a:buChar char="•"/>
            </a:pPr>
            <a:r>
              <a:rPr lang="en-US" sz="1100" dirty="0">
                <a:solidFill>
                  <a:srgbClr val="232F3E"/>
                </a:solidFill>
              </a:rPr>
              <a:t>Click </a:t>
            </a:r>
            <a:r>
              <a:rPr lang="en-US" sz="1100" b="1" dirty="0">
                <a:solidFill>
                  <a:srgbClr val="232F3E"/>
                </a:solidFill>
              </a:rPr>
              <a:t>View &gt; Notes Pages</a:t>
            </a:r>
          </a:p>
          <a:p>
            <a:pPr marL="171450" indent="-171450">
              <a:buFont typeface="Arial" panose="020B0604020202020204" pitchFamily="34" charset="0"/>
              <a:buChar char="•"/>
            </a:pPr>
            <a:r>
              <a:rPr lang="en-US" sz="1100" b="1" dirty="0">
                <a:solidFill>
                  <a:srgbClr val="232F3E"/>
                </a:solidFill>
              </a:rPr>
              <a:t>File &gt; Print &gt; Layout: Notes</a:t>
            </a:r>
          </a:p>
        </p:txBody>
      </p:sp>
      <p:sp>
        <p:nvSpPr>
          <p:cNvPr id="7" name="Notes Placeholder 2">
            <a:extLst>
              <a:ext uri="{FF2B5EF4-FFF2-40B4-BE49-F238E27FC236}">
                <a16:creationId xmlns:a16="http://schemas.microsoft.com/office/drawing/2014/main" id="{1D84E0D3-57DC-0E41-972C-6F342B64D704}"/>
              </a:ext>
            </a:extLst>
          </p:cNvPr>
          <p:cNvSpPr txBox="1">
            <a:spLocks/>
          </p:cNvSpPr>
          <p:nvPr/>
        </p:nvSpPr>
        <p:spPr>
          <a:xfrm>
            <a:off x="2438400" y="3254375"/>
            <a:ext cx="3547774" cy="6048375"/>
          </a:xfrm>
          <a:prstGeom prst="rect">
            <a:avLst/>
          </a:prstGeom>
        </p:spPr>
        <p:txBody>
          <a:bodyPr vert="horz" lIns="91440" tIns="45720" rIns="91440" bIns="45720" numCol="1" rtlCol="0"/>
          <a:lstStyle>
            <a:lvl1pPr marL="0" algn="l"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100" kern="1200">
                <a:solidFill>
                  <a:schemeClr val="tx1"/>
                </a:solidFill>
                <a:latin typeface="+mn-lt"/>
                <a:ea typeface="+mn-ea"/>
                <a:cs typeface="+mn-cs"/>
              </a:defRPr>
            </a:lvl2pPr>
            <a:lvl3pPr marL="914400" algn="l" defTabSz="914400" rtl="0" eaLnBrk="1" latinLnBrk="0" hangingPunct="1">
              <a:defRPr sz="1100" kern="1200">
                <a:solidFill>
                  <a:schemeClr val="tx1"/>
                </a:solidFill>
                <a:latin typeface="+mn-lt"/>
                <a:ea typeface="+mn-ea"/>
                <a:cs typeface="+mn-cs"/>
              </a:defRPr>
            </a:lvl3pPr>
            <a:lvl4pPr marL="1371600" algn="l" defTabSz="914400" rtl="0" eaLnBrk="1" latinLnBrk="0" hangingPunct="1">
              <a:defRPr sz="1100" kern="1200">
                <a:solidFill>
                  <a:schemeClr val="tx1"/>
                </a:solidFill>
                <a:latin typeface="+mn-lt"/>
                <a:ea typeface="+mn-ea"/>
                <a:cs typeface="+mn-cs"/>
              </a:defRPr>
            </a:lvl4pPr>
            <a:lvl5pPr marL="1828800" algn="l" defTabSz="914400" rtl="0" eaLnBrk="1" latinLnBrk="0" hangingPunct="1">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endParaRPr lang="en-US" dirty="0"/>
          </a:p>
        </p:txBody>
      </p:sp>
      <p:sp>
        <p:nvSpPr>
          <p:cNvPr id="8" name="Notes Placeholder 2">
            <a:extLst>
              <a:ext uri="{FF2B5EF4-FFF2-40B4-BE49-F238E27FC236}">
                <a16:creationId xmlns:a16="http://schemas.microsoft.com/office/drawing/2014/main" id="{7928696A-81D1-A14B-BA40-56970FFB6D8F}"/>
              </a:ext>
            </a:extLst>
          </p:cNvPr>
          <p:cNvSpPr txBox="1">
            <a:spLocks/>
          </p:cNvSpPr>
          <p:nvPr/>
        </p:nvSpPr>
        <p:spPr>
          <a:xfrm>
            <a:off x="6154449" y="3254375"/>
            <a:ext cx="3547774" cy="5295900"/>
          </a:xfrm>
          <a:prstGeom prst="rect">
            <a:avLst/>
          </a:prstGeom>
        </p:spPr>
        <p:txBody>
          <a:bodyPr vert="horz" lIns="91440" tIns="45720" rIns="91440" bIns="45720" numCol="1" rtlCol="0"/>
          <a:lstStyle>
            <a:lvl1pPr marL="0" algn="l"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100" kern="1200">
                <a:solidFill>
                  <a:schemeClr val="tx1"/>
                </a:solidFill>
                <a:latin typeface="+mn-lt"/>
                <a:ea typeface="+mn-ea"/>
                <a:cs typeface="+mn-cs"/>
              </a:defRPr>
            </a:lvl2pPr>
            <a:lvl3pPr marL="914400" algn="l" defTabSz="914400" rtl="0" eaLnBrk="1" latinLnBrk="0" hangingPunct="1">
              <a:defRPr sz="1100" kern="1200">
                <a:solidFill>
                  <a:schemeClr val="tx1"/>
                </a:solidFill>
                <a:latin typeface="+mn-lt"/>
                <a:ea typeface="+mn-ea"/>
                <a:cs typeface="+mn-cs"/>
              </a:defRPr>
            </a:lvl3pPr>
            <a:lvl4pPr marL="1371600" algn="l" defTabSz="914400" rtl="0" eaLnBrk="1" latinLnBrk="0" hangingPunct="1">
              <a:defRPr sz="1100" kern="1200">
                <a:solidFill>
                  <a:schemeClr val="tx1"/>
                </a:solidFill>
                <a:latin typeface="+mn-lt"/>
                <a:ea typeface="+mn-ea"/>
                <a:cs typeface="+mn-cs"/>
              </a:defRPr>
            </a:lvl4pPr>
            <a:lvl5pPr marL="1828800" algn="l" defTabSz="914400" rtl="0" eaLnBrk="1" latinLnBrk="0" hangingPunct="1">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endParaRPr lang="en-US" dirty="0"/>
          </a:p>
        </p:txBody>
      </p:sp>
      <p:sp>
        <p:nvSpPr>
          <p:cNvPr id="10" name="Notes Placeholder 9">
            <a:extLst>
              <a:ext uri="{FF2B5EF4-FFF2-40B4-BE49-F238E27FC236}">
                <a16:creationId xmlns:a16="http://schemas.microsoft.com/office/drawing/2014/main" id="{63373483-7C32-BC41-9CEA-FA2B300709A7}"/>
              </a:ext>
            </a:extLst>
          </p:cNvPr>
          <p:cNvSpPr>
            <a:spLocks noGrp="1"/>
          </p:cNvSpPr>
          <p:nvPr>
            <p:ph type="body" sz="quarter" idx="3"/>
          </p:nvPr>
        </p:nvSpPr>
        <p:spPr>
          <a:xfrm>
            <a:off x="228600" y="4000500"/>
            <a:ext cx="7391400" cy="5295900"/>
          </a:xfrm>
        </p:spPr>
        <p:txBody>
          <a:bodyPr spcCol="228600"/>
          <a:lstStyle/>
          <a:p>
            <a:r>
              <a:rPr lang="en-US" b="1" dirty="0"/>
              <a:t>Purpose: </a:t>
            </a:r>
            <a:endParaRPr lang="en-US" dirty="0"/>
          </a:p>
          <a:p>
            <a:r>
              <a:rPr lang="en-US" dirty="0"/>
              <a:t>This Activity Guide is part of the AWS Educate content offerings. The goal of this Amazon Launching and Configuring an Amazon EC2 Instance guide is to provide educators with prompts and extension activities in support of cloud activities. The Guide includes a student-facing activity called “Launching and Configuring an Amazon EC2 Instance” and corresponding educator-specific notes to guide activity facilitation.</a:t>
            </a:r>
          </a:p>
          <a:p>
            <a:r>
              <a:rPr lang="en-US" dirty="0"/>
              <a:t> </a:t>
            </a:r>
          </a:p>
          <a:p>
            <a:r>
              <a:rPr lang="en-US" b="1" dirty="0"/>
              <a:t>Description:</a:t>
            </a:r>
            <a:endParaRPr lang="en-US" dirty="0"/>
          </a:p>
          <a:p>
            <a:r>
              <a:rPr lang="en-US" dirty="0"/>
              <a:t>This Activity Guide frames the activity for launching and configuring an Amazon EC2 instance.</a:t>
            </a:r>
          </a:p>
          <a:p>
            <a:r>
              <a:rPr lang="en-US" dirty="0"/>
              <a:t> </a:t>
            </a:r>
          </a:p>
          <a:p>
            <a:r>
              <a:rPr lang="en-US" b="1" dirty="0"/>
              <a:t>What are the goals of the launching and configuring an Amazon EC2 Instance Activity Guide?</a:t>
            </a:r>
            <a:br>
              <a:rPr lang="en-US" dirty="0"/>
            </a:br>
            <a:r>
              <a:rPr lang="en-US" dirty="0"/>
              <a:t>By using the guide, educators will be able to:</a:t>
            </a:r>
          </a:p>
          <a:p>
            <a:r>
              <a:rPr lang="en-US" i="0" dirty="0"/>
              <a:t>Understand the activity’s goals, learning objectives, key concepts, and terminology</a:t>
            </a:r>
          </a:p>
          <a:p>
            <a:r>
              <a:rPr lang="en-US" i="0" dirty="0"/>
              <a:t>Facilitate student learning before, during, and after the activity</a:t>
            </a:r>
          </a:p>
          <a:p>
            <a:r>
              <a:rPr lang="en-US" dirty="0"/>
              <a:t>Assess students’ Amazon EC2 knowledge</a:t>
            </a:r>
          </a:p>
          <a:p>
            <a:r>
              <a:rPr lang="en-US" dirty="0"/>
              <a:t> </a:t>
            </a:r>
          </a:p>
          <a:p>
            <a:r>
              <a:rPr lang="en-US" b="1" dirty="0"/>
              <a:t>Guide contents:</a:t>
            </a:r>
            <a:r>
              <a:rPr lang="en-US" dirty="0"/>
              <a:t> </a:t>
            </a:r>
          </a:p>
          <a:p>
            <a:r>
              <a:rPr lang="en-US" b="1" dirty="0"/>
              <a:t>Priming activities</a:t>
            </a:r>
            <a:endParaRPr lang="en-US" dirty="0"/>
          </a:p>
          <a:p>
            <a:r>
              <a:rPr lang="en-US" dirty="0"/>
              <a:t>Activate background knowledge</a:t>
            </a:r>
          </a:p>
          <a:p>
            <a:r>
              <a:rPr lang="en-US" dirty="0"/>
              <a:t>Pre-activity discussion</a:t>
            </a:r>
          </a:p>
          <a:p>
            <a:r>
              <a:rPr lang="en-US" b="1" dirty="0"/>
              <a:t>Activity facilitation</a:t>
            </a:r>
            <a:endParaRPr lang="en-US" dirty="0"/>
          </a:p>
          <a:p>
            <a:r>
              <a:rPr lang="en-US" dirty="0"/>
              <a:t>Literacy strategies</a:t>
            </a:r>
          </a:p>
          <a:p>
            <a:r>
              <a:rPr lang="en-US" dirty="0"/>
              <a:t>Language prompts</a:t>
            </a:r>
          </a:p>
          <a:p>
            <a:r>
              <a:rPr lang="en-US" dirty="0"/>
              <a:t>Getting unstuck</a:t>
            </a:r>
          </a:p>
          <a:p>
            <a:r>
              <a:rPr lang="en-US" dirty="0"/>
              <a:t>Checking for understanding</a:t>
            </a:r>
          </a:p>
          <a:p>
            <a:r>
              <a:rPr lang="en-US" b="1" dirty="0"/>
              <a:t>Assessments</a:t>
            </a:r>
            <a:endParaRPr lang="en-US" dirty="0"/>
          </a:p>
          <a:p>
            <a:r>
              <a:rPr lang="en-US" dirty="0"/>
              <a:t>Key concepts and terminology</a:t>
            </a:r>
          </a:p>
          <a:p>
            <a:r>
              <a:rPr lang="en-US" dirty="0"/>
              <a:t>Task-specific</a:t>
            </a:r>
          </a:p>
          <a:p>
            <a:r>
              <a:rPr lang="en-US" dirty="0"/>
              <a:t>Performance-based</a:t>
            </a:r>
          </a:p>
          <a:p>
            <a:r>
              <a:rPr lang="en-US" b="1" dirty="0"/>
              <a:t>Activity debrief and extension activities</a:t>
            </a:r>
            <a:endParaRPr lang="en-US" dirty="0"/>
          </a:p>
          <a:p>
            <a:r>
              <a:rPr lang="en-US" dirty="0"/>
              <a:t>Post-activity discussion</a:t>
            </a:r>
          </a:p>
          <a:p>
            <a:r>
              <a:rPr lang="en-US" dirty="0"/>
              <a:t>Represent concepts</a:t>
            </a:r>
          </a:p>
          <a:p>
            <a:r>
              <a:rPr lang="en-US" dirty="0"/>
              <a:t>Extension activities </a:t>
            </a:r>
          </a:p>
          <a:p>
            <a:endParaRPr lang="en-US" b="0" dirty="0"/>
          </a:p>
          <a:p>
            <a:r>
              <a:rPr lang="en-US" b="1" dirty="0"/>
              <a:t>Additional resources</a:t>
            </a:r>
            <a:endParaRPr lang="en-US" dirty="0"/>
          </a:p>
          <a:p>
            <a:r>
              <a:rPr lang="en-US" dirty="0"/>
              <a:t>Use these resources via the AWS Management Console to complete </a:t>
            </a:r>
            <a:r>
              <a:rPr lang="en-US" b="1" dirty="0"/>
              <a:t>Amazon EC2 related</a:t>
            </a:r>
            <a:r>
              <a:rPr lang="en-US" dirty="0"/>
              <a:t> </a:t>
            </a:r>
            <a:r>
              <a:rPr lang="en-US" b="1" dirty="0"/>
              <a:t>tasks</a:t>
            </a:r>
            <a:r>
              <a:rPr lang="en-US" dirty="0"/>
              <a:t>:</a:t>
            </a:r>
          </a:p>
          <a:p>
            <a:r>
              <a:rPr lang="en-US" dirty="0"/>
              <a:t>Getting Started with Amazon EC2 (links to an external site): </a:t>
            </a:r>
            <a:r>
              <a:rPr lang="en-US" dirty="0">
                <a:hlinkClick r:id="rId3"/>
              </a:rPr>
              <a:t>https://aws.amazon.com/ec2/getting-started/</a:t>
            </a:r>
            <a:r>
              <a:rPr lang="en-US" dirty="0"/>
              <a:t>.</a:t>
            </a:r>
          </a:p>
          <a:p>
            <a:r>
              <a:rPr lang="en-US" dirty="0"/>
              <a:t>Tutorial: Getting Started with Amazon EC2 Linux Instances (links to an external site): HTTPs</a:t>
            </a:r>
            <a:r>
              <a:rPr lang="en-US" dirty="0">
                <a:hlinkClick r:id="rId4"/>
              </a:rPr>
              <a:t>://docs.aws.amazon.com/AWSEC2/latest/UserGuide/EC2_GetStarted.html</a:t>
            </a:r>
            <a:endParaRPr lang="en-US" dirty="0"/>
          </a:p>
          <a:p>
            <a:r>
              <a:rPr lang="en-US" dirty="0"/>
              <a:t>Setting up with Amazon EC2 (links to an external site): </a:t>
            </a:r>
            <a:r>
              <a:rPr lang="en-US" dirty="0">
                <a:hlinkClick r:id="rId5"/>
              </a:rPr>
              <a:t>https://docs.aws.amazon.com/AWSEC2/latest/UserGuide/get-set-up-for-amazon-ec2.html</a:t>
            </a:r>
            <a:endParaRPr lang="en-US" dirty="0"/>
          </a:p>
          <a:p>
            <a:r>
              <a:rPr lang="en-US" dirty="0"/>
              <a:t>What is Amazon EC2? (links to an external site): </a:t>
            </a:r>
            <a:r>
              <a:rPr lang="en-US" dirty="0">
                <a:hlinkClick r:id="rId6"/>
              </a:rPr>
              <a:t>https://docs.aws.amazon.com/AWSEC2/latest/UserGuide/concepts.html</a:t>
            </a:r>
            <a:r>
              <a:rPr lang="en-US" dirty="0"/>
              <a:t> </a:t>
            </a:r>
          </a:p>
        </p:txBody>
      </p:sp>
      <p:sp>
        <p:nvSpPr>
          <p:cNvPr id="3" name="Header Placeholder 2">
            <a:extLst>
              <a:ext uri="{FF2B5EF4-FFF2-40B4-BE49-F238E27FC236}">
                <a16:creationId xmlns:a16="http://schemas.microsoft.com/office/drawing/2014/main" id="{45DDAAA8-70BE-8B44-921A-BC5A80BEF7F7}"/>
              </a:ext>
            </a:extLst>
          </p:cNvPr>
          <p:cNvSpPr>
            <a:spLocks noGrp="1"/>
          </p:cNvSpPr>
          <p:nvPr>
            <p:ph type="hdr" sz="quarter"/>
          </p:nvPr>
        </p:nvSpPr>
        <p:spPr/>
        <p:txBody>
          <a:bodyPr/>
          <a:lstStyle/>
          <a:p>
            <a:r>
              <a:rPr lang="en-US" dirty="0"/>
              <a:t>Launching and configuring an Amazon EC2 Instance</a:t>
            </a:r>
            <a:endParaRPr lang="en-US" sz="1400" b="1" dirty="0"/>
          </a:p>
        </p:txBody>
      </p:sp>
    </p:spTree>
    <p:extLst>
      <p:ext uri="{BB962C8B-B14F-4D97-AF65-F5344CB8AC3E}">
        <p14:creationId xmlns:p14="http://schemas.microsoft.com/office/powerpoint/2010/main" val="42862698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693738"/>
            <a:ext cx="1524000" cy="1973262"/>
          </a:xfrm>
        </p:spPr>
      </p:sp>
      <p:sp>
        <p:nvSpPr>
          <p:cNvPr id="3" name="Notes Placeholder 2"/>
          <p:cNvSpPr>
            <a:spLocks noGrp="1"/>
          </p:cNvSpPr>
          <p:nvPr>
            <p:ph type="body" idx="1"/>
          </p:nvPr>
        </p:nvSpPr>
        <p:spPr/>
        <p:txBody>
          <a:bodyPr/>
          <a:lstStyle/>
          <a:p>
            <a:r>
              <a:rPr lang="en-US" b="1" dirty="0"/>
              <a:t>Represent concepts</a:t>
            </a:r>
          </a:p>
          <a:p>
            <a:r>
              <a:rPr lang="en-US" b="0" dirty="0"/>
              <a:t>Ask students to draw a diagram of what they built in this activity. Make sure they capture the key concepts and terminology they learned during the activity. Have students share their work in pairs, groups, or with the whole class and explain their diagrams. Ask them to state what worked well and what challenges they faced during the activity.</a:t>
            </a:r>
          </a:p>
          <a:p>
            <a:endParaRPr lang="en-US" b="1" dirty="0"/>
          </a:p>
          <a:p>
            <a:r>
              <a:rPr lang="en-US" b="1" dirty="0"/>
              <a:t>Post-activity discussion</a:t>
            </a:r>
            <a:endParaRPr lang="en-US" dirty="0"/>
          </a:p>
          <a:p>
            <a:r>
              <a:rPr lang="en-US" dirty="0"/>
              <a:t>This time, have students come up with their own use case idea (in place of BitBeat) and then have students exchange use cases. Alternatively, provide a more specialized use case that is most relevant for your students. </a:t>
            </a:r>
          </a:p>
          <a:p>
            <a:r>
              <a:rPr lang="en-US" b="1" dirty="0"/>
              <a:t>Challenge</a:t>
            </a:r>
            <a:endParaRPr lang="en-US" dirty="0"/>
          </a:p>
          <a:p>
            <a:r>
              <a:rPr lang="en-US" b="1" dirty="0"/>
              <a:t>Do: </a:t>
            </a:r>
            <a:r>
              <a:rPr lang="en-US" dirty="0"/>
              <a:t>Present the use case(s) as a challenge and have students complete the challenge and share how they approached it. Have the class or a panel of judges vote on a challenge winner and award a prize.</a:t>
            </a:r>
            <a:endParaRPr lang="en-US" b="1" dirty="0"/>
          </a:p>
          <a:p>
            <a:endParaRPr lang="en-US" b="1" dirty="0"/>
          </a:p>
          <a:p>
            <a:r>
              <a:rPr lang="en-US" b="1" dirty="0"/>
              <a:t>Extension: Career Pathways</a:t>
            </a:r>
            <a:endParaRPr lang="en-US" dirty="0"/>
          </a:p>
          <a:p>
            <a:r>
              <a:rPr lang="en-US" b="1" dirty="0"/>
              <a:t>Do: </a:t>
            </a:r>
            <a:r>
              <a:rPr lang="en-US" dirty="0"/>
              <a:t>Have students choose a career pathway (</a:t>
            </a:r>
            <a:r>
              <a:rPr lang="en-US" i="1" dirty="0"/>
              <a:t>from the 12 shown in the student portal</a:t>
            </a:r>
            <a:r>
              <a:rPr lang="en-US" dirty="0"/>
              <a:t>). Go to the content repository in the AWS Educate Portal and download Educator Guides for each career pathway. Group students in pairs or small groups based on overlapping interests and have them complete the student activity in each Pathway-Aligned Educator Guide.</a:t>
            </a:r>
          </a:p>
          <a:p>
            <a:r>
              <a:rPr lang="en-US" dirty="0"/>
              <a:t>Link: </a:t>
            </a:r>
            <a:r>
              <a:rPr lang="en-US" u="sng" dirty="0">
                <a:hlinkClick r:id="rId3"/>
              </a:rPr>
              <a:t>https://www.awseducate.com/educator/s/content</a:t>
            </a:r>
            <a:endParaRPr lang="en-US" dirty="0"/>
          </a:p>
          <a:p>
            <a:r>
              <a:rPr lang="en-US" dirty="0"/>
              <a:t> </a:t>
            </a:r>
          </a:p>
          <a:p>
            <a:r>
              <a:rPr lang="en-US" b="1" dirty="0"/>
              <a:t>Extension: Documentation Review</a:t>
            </a:r>
          </a:p>
          <a:p>
            <a:r>
              <a:rPr lang="en-US" b="1" dirty="0"/>
              <a:t>Do</a:t>
            </a:r>
            <a:r>
              <a:rPr lang="en-US" dirty="0"/>
              <a:t>: Getting familiar with and understanding AWS documentation is a best-practice-habit. Have students review AWS EC2 documentation and draft questions they have after reading it. Have them discuss when and how they would use documentation like this and any challenges they had with the information presented. </a:t>
            </a:r>
            <a:r>
              <a:rPr lang="en-US" dirty="0">
                <a:hlinkClick r:id="rId4"/>
              </a:rPr>
              <a:t>https://docs.aws.amazon.com/AWSEC2/latest/UserGuide/concepts.html</a:t>
            </a:r>
            <a:endParaRPr lang="en-US" dirty="0"/>
          </a:p>
          <a:p>
            <a:endParaRPr lang="en-US" dirty="0"/>
          </a:p>
        </p:txBody>
      </p:sp>
      <p:sp>
        <p:nvSpPr>
          <p:cNvPr id="4" name="Slide Number Placeholder 3"/>
          <p:cNvSpPr>
            <a:spLocks noGrp="1"/>
          </p:cNvSpPr>
          <p:nvPr>
            <p:ph type="sldNum" sz="quarter" idx="5"/>
          </p:nvPr>
        </p:nvSpPr>
        <p:spPr/>
        <p:txBody>
          <a:bodyPr/>
          <a:lstStyle/>
          <a:p>
            <a:fld id="{D49F4310-BEAE-9C4E-9F4B-2378CA52949B}" type="slidenum">
              <a:rPr lang="en-US" smtClean="0"/>
              <a:t>10</a:t>
            </a:fld>
            <a:endParaRPr lang="en-US" dirty="0"/>
          </a:p>
        </p:txBody>
      </p:sp>
    </p:spTree>
    <p:extLst>
      <p:ext uri="{BB962C8B-B14F-4D97-AF65-F5344CB8AC3E}">
        <p14:creationId xmlns:p14="http://schemas.microsoft.com/office/powerpoint/2010/main" val="4089962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1074738"/>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Assessments-Key concepts and terminology assessment Page 1</a:t>
            </a:r>
          </a:p>
          <a:p>
            <a:endParaRPr lang="en-US" dirty="0"/>
          </a:p>
        </p:txBody>
      </p:sp>
      <p:sp>
        <p:nvSpPr>
          <p:cNvPr id="4" name="Slide Number Placeholder 3"/>
          <p:cNvSpPr>
            <a:spLocks noGrp="1"/>
          </p:cNvSpPr>
          <p:nvPr>
            <p:ph type="sldNum" sz="quarter" idx="5"/>
          </p:nvPr>
        </p:nvSpPr>
        <p:spPr/>
        <p:txBody>
          <a:bodyPr/>
          <a:lstStyle/>
          <a:p>
            <a:fld id="{6430C4EC-B91D-2D49-B969-E4B8EF2E26D9}" type="slidenum">
              <a:rPr lang="en-US" smtClean="0"/>
              <a:t>11</a:t>
            </a:fld>
            <a:endParaRPr lang="en-US" dirty="0"/>
          </a:p>
        </p:txBody>
      </p:sp>
      <p:sp>
        <p:nvSpPr>
          <p:cNvPr id="5" name="Header Placeholder 4">
            <a:extLst>
              <a:ext uri="{FF2B5EF4-FFF2-40B4-BE49-F238E27FC236}">
                <a16:creationId xmlns:a16="http://schemas.microsoft.com/office/drawing/2014/main" id="{D2122C25-0B0C-A34D-A89D-B711E1A02423}"/>
              </a:ext>
            </a:extLst>
          </p:cNvPr>
          <p:cNvSpPr>
            <a:spLocks noGrp="1"/>
          </p:cNvSpPr>
          <p:nvPr>
            <p:ph type="hdr" sz="quarter"/>
          </p:nvPr>
        </p:nvSpPr>
        <p:spPr/>
        <p:txBody>
          <a:bodyPr/>
          <a:lstStyle/>
          <a:p>
            <a:r>
              <a:rPr lang="en-US" dirty="0"/>
              <a:t>Launching and configuring an Amazon EC2 Instance</a:t>
            </a:r>
            <a:endParaRPr lang="en-US" sz="1400" b="1" dirty="0"/>
          </a:p>
        </p:txBody>
      </p:sp>
    </p:spTree>
    <p:extLst>
      <p:ext uri="{BB962C8B-B14F-4D97-AF65-F5344CB8AC3E}">
        <p14:creationId xmlns:p14="http://schemas.microsoft.com/office/powerpoint/2010/main" val="2212252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1074738"/>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Assessments-Key concepts and terminology assessment Page 2</a:t>
            </a:r>
          </a:p>
          <a:p>
            <a:endParaRPr lang="en-US" dirty="0"/>
          </a:p>
        </p:txBody>
      </p:sp>
      <p:sp>
        <p:nvSpPr>
          <p:cNvPr id="4" name="Slide Number Placeholder 3"/>
          <p:cNvSpPr>
            <a:spLocks noGrp="1"/>
          </p:cNvSpPr>
          <p:nvPr>
            <p:ph type="sldNum" sz="quarter" idx="5"/>
          </p:nvPr>
        </p:nvSpPr>
        <p:spPr/>
        <p:txBody>
          <a:bodyPr/>
          <a:lstStyle/>
          <a:p>
            <a:fld id="{6430C4EC-B91D-2D49-B969-E4B8EF2E26D9}" type="slidenum">
              <a:rPr lang="en-US" smtClean="0"/>
              <a:t>12</a:t>
            </a:fld>
            <a:endParaRPr lang="en-US" dirty="0"/>
          </a:p>
        </p:txBody>
      </p:sp>
      <p:sp>
        <p:nvSpPr>
          <p:cNvPr id="5" name="Header Placeholder 4">
            <a:extLst>
              <a:ext uri="{FF2B5EF4-FFF2-40B4-BE49-F238E27FC236}">
                <a16:creationId xmlns:a16="http://schemas.microsoft.com/office/drawing/2014/main" id="{DC98ECC1-6DC9-3E4D-BDB3-AFE9DAE326A4}"/>
              </a:ext>
            </a:extLst>
          </p:cNvPr>
          <p:cNvSpPr>
            <a:spLocks noGrp="1"/>
          </p:cNvSpPr>
          <p:nvPr>
            <p:ph type="hdr" sz="quarter"/>
          </p:nvPr>
        </p:nvSpPr>
        <p:spPr/>
        <p:txBody>
          <a:bodyPr/>
          <a:lstStyle/>
          <a:p>
            <a:r>
              <a:rPr lang="en-US" dirty="0"/>
              <a:t>Launching and configuring an Amazon EC2 Instance</a:t>
            </a:r>
            <a:endParaRPr lang="en-US" sz="1400" b="1" dirty="0"/>
          </a:p>
        </p:txBody>
      </p:sp>
    </p:spTree>
    <p:extLst>
      <p:ext uri="{BB962C8B-B14F-4D97-AF65-F5344CB8AC3E}">
        <p14:creationId xmlns:p14="http://schemas.microsoft.com/office/powerpoint/2010/main" val="21843630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1074738"/>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Task assessment Page 1</a:t>
            </a:r>
          </a:p>
          <a:p>
            <a:endParaRPr lang="en-US" dirty="0"/>
          </a:p>
        </p:txBody>
      </p:sp>
      <p:sp>
        <p:nvSpPr>
          <p:cNvPr id="4" name="Slide Number Placeholder 3"/>
          <p:cNvSpPr>
            <a:spLocks noGrp="1"/>
          </p:cNvSpPr>
          <p:nvPr>
            <p:ph type="sldNum" sz="quarter" idx="5"/>
          </p:nvPr>
        </p:nvSpPr>
        <p:spPr/>
        <p:txBody>
          <a:bodyPr/>
          <a:lstStyle/>
          <a:p>
            <a:fld id="{6430C4EC-B91D-2D49-B969-E4B8EF2E26D9}" type="slidenum">
              <a:rPr lang="en-US" smtClean="0"/>
              <a:t>13</a:t>
            </a:fld>
            <a:endParaRPr lang="en-US" dirty="0"/>
          </a:p>
        </p:txBody>
      </p:sp>
      <p:sp>
        <p:nvSpPr>
          <p:cNvPr id="5" name="Header Placeholder 4">
            <a:extLst>
              <a:ext uri="{FF2B5EF4-FFF2-40B4-BE49-F238E27FC236}">
                <a16:creationId xmlns:a16="http://schemas.microsoft.com/office/drawing/2014/main" id="{4474D833-7DBE-2445-8677-7B0DD088D79F}"/>
              </a:ext>
            </a:extLst>
          </p:cNvPr>
          <p:cNvSpPr>
            <a:spLocks noGrp="1"/>
          </p:cNvSpPr>
          <p:nvPr>
            <p:ph type="hdr" sz="quarter"/>
          </p:nvPr>
        </p:nvSpPr>
        <p:spPr/>
        <p:txBody>
          <a:bodyPr/>
          <a:lstStyle/>
          <a:p>
            <a:r>
              <a:rPr lang="en-US" dirty="0"/>
              <a:t>Launching and configuring an Amazon EC2 Instance</a:t>
            </a:r>
            <a:endParaRPr lang="en-US" sz="1400" b="1" dirty="0"/>
          </a:p>
        </p:txBody>
      </p:sp>
    </p:spTree>
    <p:extLst>
      <p:ext uri="{BB962C8B-B14F-4D97-AF65-F5344CB8AC3E}">
        <p14:creationId xmlns:p14="http://schemas.microsoft.com/office/powerpoint/2010/main" val="4132569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1074738"/>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Task and Performance-Based assessment Pages 1-2</a:t>
            </a:r>
          </a:p>
          <a:p>
            <a:endParaRPr lang="en-US" dirty="0"/>
          </a:p>
        </p:txBody>
      </p:sp>
      <p:sp>
        <p:nvSpPr>
          <p:cNvPr id="4" name="Slide Number Placeholder 3"/>
          <p:cNvSpPr>
            <a:spLocks noGrp="1"/>
          </p:cNvSpPr>
          <p:nvPr>
            <p:ph type="sldNum" sz="quarter" idx="5"/>
          </p:nvPr>
        </p:nvSpPr>
        <p:spPr/>
        <p:txBody>
          <a:bodyPr/>
          <a:lstStyle/>
          <a:p>
            <a:fld id="{6430C4EC-B91D-2D49-B969-E4B8EF2E26D9}" type="slidenum">
              <a:rPr lang="en-US" smtClean="0"/>
              <a:t>14</a:t>
            </a:fld>
            <a:endParaRPr lang="en-US" dirty="0"/>
          </a:p>
        </p:txBody>
      </p:sp>
      <p:sp>
        <p:nvSpPr>
          <p:cNvPr id="5" name="Header Placeholder 4">
            <a:extLst>
              <a:ext uri="{FF2B5EF4-FFF2-40B4-BE49-F238E27FC236}">
                <a16:creationId xmlns:a16="http://schemas.microsoft.com/office/drawing/2014/main" id="{6FE108D5-3772-9846-A605-739C0061897E}"/>
              </a:ext>
            </a:extLst>
          </p:cNvPr>
          <p:cNvSpPr>
            <a:spLocks noGrp="1"/>
          </p:cNvSpPr>
          <p:nvPr>
            <p:ph type="hdr" sz="quarter"/>
          </p:nvPr>
        </p:nvSpPr>
        <p:spPr/>
        <p:txBody>
          <a:bodyPr/>
          <a:lstStyle/>
          <a:p>
            <a:r>
              <a:rPr lang="en-US" dirty="0"/>
              <a:t>Launching and configuring an Amazon EC2 Instance</a:t>
            </a:r>
            <a:endParaRPr lang="en-US" sz="1400" b="1" dirty="0"/>
          </a:p>
        </p:txBody>
      </p:sp>
    </p:spTree>
    <p:extLst>
      <p:ext uri="{BB962C8B-B14F-4D97-AF65-F5344CB8AC3E}">
        <p14:creationId xmlns:p14="http://schemas.microsoft.com/office/powerpoint/2010/main" val="1966982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693738"/>
            <a:ext cx="1524000" cy="1973262"/>
          </a:xfrm>
        </p:spPr>
      </p:sp>
      <p:sp>
        <p:nvSpPr>
          <p:cNvPr id="3" name="Notes Placeholder 2"/>
          <p:cNvSpPr>
            <a:spLocks noGrp="1"/>
          </p:cNvSpPr>
          <p:nvPr>
            <p:ph type="body" idx="1"/>
          </p:nvPr>
        </p:nvSpPr>
        <p:spPr>
          <a:xfrm>
            <a:off x="373063" y="3277784"/>
            <a:ext cx="7170738" cy="594518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Activity Facilitation, Page 2:</a:t>
            </a:r>
          </a:p>
          <a:p>
            <a:endParaRPr lang="en-US" b="1" i="1" dirty="0"/>
          </a:p>
          <a:p>
            <a:r>
              <a:rPr lang="en-US" b="1" i="1" dirty="0"/>
              <a:t>Online (O)</a:t>
            </a:r>
            <a:endParaRPr lang="en-US" dirty="0"/>
          </a:p>
          <a:p>
            <a:r>
              <a:rPr lang="en-US" b="1" dirty="0"/>
              <a:t>Prompt: </a:t>
            </a:r>
            <a:r>
              <a:rPr lang="en-US" b="0" dirty="0"/>
              <a:t>Have students write </a:t>
            </a:r>
            <a:r>
              <a:rPr lang="en-US" dirty="0"/>
              <a:t>in their notes or share in the chat their response to the following prompt. Students can complete this as pre-work, along with the discussion prompt that follows: </a:t>
            </a:r>
          </a:p>
          <a:p>
            <a:r>
              <a:rPr lang="en-US" dirty="0"/>
              <a:t>Have you built a cloud webserver in the past? Briefly describe your webserver. If you have used Amazon EC2 in the past, describe your experience. Don’t worry if you have not had experience building a webserver or experience with Amazon EC2–you will learn to use Amazon EC2 in this hands-on learning activity. </a:t>
            </a:r>
          </a:p>
          <a:p>
            <a:r>
              <a:rPr lang="en-US" b="1" dirty="0"/>
              <a:t>Instructor ask: </a:t>
            </a:r>
            <a:r>
              <a:rPr lang="en-US" dirty="0"/>
              <a:t>How many of you have built a webserver before?</a:t>
            </a:r>
          </a:p>
          <a:p>
            <a:r>
              <a:rPr lang="en-US" dirty="0"/>
              <a:t>[Choose a student.]</a:t>
            </a:r>
            <a:endParaRPr lang="en-US" b="1" dirty="0"/>
          </a:p>
          <a:p>
            <a:r>
              <a:rPr lang="en-US" b="1" dirty="0"/>
              <a:t>Instructor say: </a:t>
            </a:r>
            <a:r>
              <a:rPr lang="en-US" dirty="0"/>
              <a:t>Tell us more about your server.</a:t>
            </a:r>
          </a:p>
          <a:p>
            <a:r>
              <a:rPr lang="en-US" b="1" dirty="0"/>
              <a:t>Instructor ask: </a:t>
            </a:r>
            <a:r>
              <a:rPr lang="en-US" dirty="0"/>
              <a:t>Has anyone used Amazon EC2 before?</a:t>
            </a:r>
          </a:p>
          <a:p>
            <a:r>
              <a:rPr lang="en-US" dirty="0"/>
              <a:t>[Choose a student if applicable.]</a:t>
            </a:r>
            <a:endParaRPr lang="en-US" b="1" dirty="0"/>
          </a:p>
          <a:p>
            <a:r>
              <a:rPr lang="en-US" b="1" dirty="0"/>
              <a:t>Instructor say: </a:t>
            </a:r>
            <a:r>
              <a:rPr lang="en-US" dirty="0"/>
              <a:t>Tell us more about how you used Amazon EC2.</a:t>
            </a:r>
          </a:p>
          <a:p>
            <a:r>
              <a:rPr lang="en-US" dirty="0"/>
              <a:t>[If students are unfamiliar with Amazon EC2, tell them not </a:t>
            </a:r>
          </a:p>
          <a:p>
            <a:r>
              <a:rPr lang="en-US" dirty="0"/>
              <a:t>to worry, and that they will be doing Amazon EC2 hands-on learning in this activity.]</a:t>
            </a:r>
          </a:p>
          <a:p>
            <a:r>
              <a:rPr lang="en-US" dirty="0"/>
              <a:t> </a:t>
            </a:r>
          </a:p>
          <a:p>
            <a:r>
              <a:rPr lang="en-US" b="1" dirty="0"/>
              <a:t>Pre-Activity Discussion (IP)</a:t>
            </a:r>
            <a:endParaRPr lang="en-US" dirty="0"/>
          </a:p>
          <a:p>
            <a:r>
              <a:rPr lang="en-US" dirty="0"/>
              <a:t>Pair students or have them work in small groups, then discuss as a class. Let students know they will be able to answer this question confidently after completing the activity.</a:t>
            </a:r>
          </a:p>
          <a:p>
            <a:endParaRPr lang="en-US" dirty="0"/>
          </a:p>
          <a:p>
            <a:r>
              <a:rPr lang="en-US" b="1" dirty="0"/>
              <a:t>Pre-Activity Prompt: (O)</a:t>
            </a:r>
            <a:endParaRPr lang="en-US" dirty="0"/>
          </a:p>
          <a:p>
            <a:r>
              <a:rPr lang="en-US" dirty="0"/>
              <a:t>Read the scenario and respond to the prompt in your notes. (This can also be done as pre-activity work with the Activate Background Knowledge questions.)</a:t>
            </a:r>
          </a:p>
          <a:p>
            <a:endParaRPr lang="en-US" dirty="0"/>
          </a:p>
          <a:p>
            <a:r>
              <a:rPr lang="en-US" b="1" dirty="0"/>
              <a:t>Basic information to inform answers:</a:t>
            </a:r>
            <a:endParaRPr lang="en-US" dirty="0"/>
          </a:p>
          <a:p>
            <a:r>
              <a:rPr lang="en-US" dirty="0"/>
              <a:t>Amazon Elastic Compute Cloud (EC2) provides scalable computing capacity in the Amazon Web Services (AWS) cloud. Using Amazon EC2 eliminates the need to invest in hardware up front, so you can develop and deploy applications faster. You can use Amazon EC2 to launch as many or as few virtual servers as you need, configure security and networking, and manage storage. Amazon EC2 enables you to scale up or down to handle changes in requirements or spikes in popularity, reducing your need to forecast traffic.</a:t>
            </a:r>
          </a:p>
          <a:p>
            <a:endParaRPr lang="en-US" dirty="0"/>
          </a:p>
        </p:txBody>
      </p:sp>
      <p:sp>
        <p:nvSpPr>
          <p:cNvPr id="4" name="Slide Number Placeholder 3"/>
          <p:cNvSpPr>
            <a:spLocks noGrp="1"/>
          </p:cNvSpPr>
          <p:nvPr>
            <p:ph type="sldNum" sz="quarter" idx="5"/>
          </p:nvPr>
        </p:nvSpPr>
        <p:spPr/>
        <p:txBody>
          <a:bodyPr/>
          <a:lstStyle/>
          <a:p>
            <a:fld id="{D49F4310-BEAE-9C4E-9F4B-2378CA52949B}" type="slidenum">
              <a:rPr lang="en-US" smtClean="0"/>
              <a:t>2</a:t>
            </a:fld>
            <a:endParaRPr lang="en-US" dirty="0"/>
          </a:p>
        </p:txBody>
      </p:sp>
      <p:sp>
        <p:nvSpPr>
          <p:cNvPr id="5" name="TextBox 4">
            <a:extLst>
              <a:ext uri="{FF2B5EF4-FFF2-40B4-BE49-F238E27FC236}">
                <a16:creationId xmlns:a16="http://schemas.microsoft.com/office/drawing/2014/main" id="{C56A6A2E-36A7-B542-A1FD-1380F02E4476}"/>
              </a:ext>
            </a:extLst>
          </p:cNvPr>
          <p:cNvSpPr txBox="1"/>
          <p:nvPr/>
        </p:nvSpPr>
        <p:spPr>
          <a:xfrm>
            <a:off x="2286000" y="457200"/>
            <a:ext cx="4800600" cy="3046988"/>
          </a:xfrm>
          <a:prstGeom prst="rect">
            <a:avLst/>
          </a:prstGeom>
          <a:noFill/>
        </p:spPr>
        <p:txBody>
          <a:bodyPr wrap="square" rtlCol="0">
            <a:spAutoFit/>
          </a:bodyPr>
          <a:lstStyle/>
          <a:p>
            <a:r>
              <a:rPr lang="en-US" sz="1200" b="1" dirty="0"/>
              <a:t>Activate Background Knowledge</a:t>
            </a:r>
            <a:endParaRPr lang="en-US" sz="1200" dirty="0"/>
          </a:p>
          <a:p>
            <a:r>
              <a:rPr lang="en-US" sz="1200" b="1" dirty="0"/>
              <a:t>Potential prompts:</a:t>
            </a:r>
            <a:endParaRPr lang="en-US" sz="1200" dirty="0"/>
          </a:p>
          <a:p>
            <a:endParaRPr lang="en-US" sz="1200" b="1" i="1" dirty="0"/>
          </a:p>
          <a:p>
            <a:r>
              <a:rPr lang="en-US" sz="1200" b="1" i="1" dirty="0"/>
              <a:t>In Person (IP) </a:t>
            </a:r>
            <a:endParaRPr lang="en-US" sz="1200" dirty="0"/>
          </a:p>
          <a:p>
            <a:r>
              <a:rPr lang="en-US" sz="1200" b="1" dirty="0"/>
              <a:t>Instructor say: </a:t>
            </a:r>
            <a:r>
              <a:rPr lang="en-US" sz="1200" dirty="0"/>
              <a:t>With a partner, discuss your experience with building a cloud webserver.</a:t>
            </a:r>
          </a:p>
          <a:p>
            <a:r>
              <a:rPr lang="en-US" sz="1200" b="1" dirty="0"/>
              <a:t>Discuss: </a:t>
            </a:r>
            <a:r>
              <a:rPr lang="en-US" sz="1200" dirty="0"/>
              <a:t>Ask students to share their server/experience with the group. </a:t>
            </a:r>
          </a:p>
          <a:p>
            <a:r>
              <a:rPr lang="en-US" sz="1200" b="1" dirty="0"/>
              <a:t>Instructor ask: </a:t>
            </a:r>
            <a:r>
              <a:rPr lang="en-US" sz="1200" dirty="0"/>
              <a:t>Has anyone used Amazon Elastic Compute Cloud (EC2) before?</a:t>
            </a:r>
          </a:p>
          <a:p>
            <a:r>
              <a:rPr lang="en-US" sz="1200" b="1" dirty="0"/>
              <a:t>Instructor say: </a:t>
            </a:r>
            <a:r>
              <a:rPr lang="en-US" sz="1200" dirty="0"/>
              <a:t>Tell us more about how you used Amazon EC2.</a:t>
            </a:r>
          </a:p>
          <a:p>
            <a:r>
              <a:rPr lang="en-US" sz="1200" dirty="0"/>
              <a:t>[If students are unfamiliar with Amazon EC2, tell them not </a:t>
            </a:r>
          </a:p>
          <a:p>
            <a:r>
              <a:rPr lang="en-US" sz="1200" dirty="0"/>
              <a:t>to worry, and that they will be doing hands-on learning with Amazon EC2 in this activity.]</a:t>
            </a:r>
          </a:p>
          <a:p>
            <a:pPr lvl="0">
              <a:defRPr/>
            </a:pPr>
            <a:r>
              <a:rPr lang="en-US" sz="1200" b="1" dirty="0"/>
              <a:t>Instructor say: </a:t>
            </a:r>
            <a:r>
              <a:rPr lang="en-US" sz="1200" dirty="0"/>
              <a:t>(if students are unfamiliar with Amazon EC2, ask them what they think the service might provide)</a:t>
            </a:r>
          </a:p>
          <a:p>
            <a:endParaRPr lang="en-US" sz="1200" dirty="0"/>
          </a:p>
        </p:txBody>
      </p:sp>
    </p:spTree>
    <p:extLst>
      <p:ext uri="{BB962C8B-B14F-4D97-AF65-F5344CB8AC3E}">
        <p14:creationId xmlns:p14="http://schemas.microsoft.com/office/powerpoint/2010/main" val="333671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dirty="0"/>
              <a:t>Activity Facilitation, Page 3:</a:t>
            </a:r>
          </a:p>
          <a:p>
            <a:endParaRPr lang="en-US" sz="1800" dirty="0"/>
          </a:p>
          <a:p>
            <a:r>
              <a:rPr lang="en-US" b="1" dirty="0"/>
              <a:t>Literacy Strategy (IP)</a:t>
            </a:r>
            <a:endParaRPr lang="en-US" dirty="0"/>
          </a:p>
          <a:p>
            <a:r>
              <a:rPr lang="en-US" dirty="0"/>
              <a:t>Have students read pages 1-3. As students read, have them circle important terms they know and underline terms they don’t know. After students finish reading, discuss the activity task. Choose a student to restate and explain the activity task using the terms identified in the reading. Be sure that the key terms and concepts identified by students are discussed by the entire class.</a:t>
            </a:r>
          </a:p>
          <a:p>
            <a:r>
              <a:rPr lang="en-US" dirty="0"/>
              <a:t>Consider displaying the definitions for each term and concept in a visible spot in the classroom or having students match terms and definitions in pairs. Alternatively, ask students the name for a web service that provides resizable compute capacity in the cloud in the form of a virtual machine and check for their understanding of key terms and definitions. A terminology assessment is also included in this deck as an option for checking student understanding.</a:t>
            </a:r>
          </a:p>
          <a:p>
            <a:endParaRPr lang="en-US" dirty="0"/>
          </a:p>
          <a:p>
            <a:r>
              <a:rPr lang="en-US" b="1" dirty="0"/>
              <a:t>Literacy Strategy (O)</a:t>
            </a:r>
            <a:endParaRPr lang="en-US" dirty="0"/>
          </a:p>
          <a:p>
            <a:r>
              <a:rPr lang="en-US" dirty="0"/>
              <a:t>Have students read pages 1-3. As students read, have them highlight important terms. After students finish reading, they should write the activity task, explaining the task in their own words and being sure to include the terms identified in the reading. Consider offering access to definitions or prompting students to find the definitions of important terms online.</a:t>
            </a:r>
          </a:p>
          <a:p>
            <a:endParaRPr lang="en-US" dirty="0"/>
          </a:p>
          <a:p>
            <a:r>
              <a:rPr lang="en-US" b="1" dirty="0"/>
              <a:t>Language Prompt</a:t>
            </a:r>
            <a:endParaRPr lang="en-US" dirty="0"/>
          </a:p>
          <a:p>
            <a:r>
              <a:rPr lang="en-US" dirty="0"/>
              <a:t>This AWS-specific terminology may be new to students and is important to have success in this activity:</a:t>
            </a:r>
          </a:p>
          <a:p>
            <a:r>
              <a:rPr lang="en-US" dirty="0"/>
              <a:t>Amazon Elastic Compute Cloud (EC2): a web service that provides secure, resizable compute capacity in the cloud; designed to make web-scale cloud computing easier for developers</a:t>
            </a:r>
          </a:p>
          <a:p>
            <a:r>
              <a:rPr lang="en-US" dirty="0"/>
              <a:t>Amazon Machine Images (AMIs): preconfigured templates for instances; package the bits you need for your server (including the operating system and additional software)</a:t>
            </a:r>
          </a:p>
          <a:p>
            <a:r>
              <a:rPr lang="en-US" dirty="0"/>
              <a:t>Instance: an instance is a virtual server in the AWS cloud</a:t>
            </a:r>
          </a:p>
          <a:p>
            <a:r>
              <a:rPr lang="en-US" dirty="0"/>
              <a:t>Regions: physical locations for your resources (such as instances)</a:t>
            </a:r>
          </a:p>
          <a:p>
            <a:r>
              <a:rPr lang="en-US" dirty="0"/>
              <a:t>Virtual private clouds (VPCs): virtual networks you create that are logically isolated from the rest of the AWS cloud and that you can optionally connect to your own network</a:t>
            </a:r>
          </a:p>
          <a:p>
            <a:endParaRPr lang="en-US" dirty="0"/>
          </a:p>
        </p:txBody>
      </p:sp>
      <p:sp>
        <p:nvSpPr>
          <p:cNvPr id="4" name="Slide Number Placeholder 3"/>
          <p:cNvSpPr>
            <a:spLocks noGrp="1"/>
          </p:cNvSpPr>
          <p:nvPr>
            <p:ph type="sldNum" sz="quarter" idx="5"/>
          </p:nvPr>
        </p:nvSpPr>
        <p:spPr/>
        <p:txBody>
          <a:bodyPr/>
          <a:lstStyle/>
          <a:p>
            <a:fld id="{D49F4310-BEAE-9C4E-9F4B-2378CA52949B}" type="slidenum">
              <a:rPr lang="en-US" smtClean="0"/>
              <a:t>3</a:t>
            </a:fld>
            <a:endParaRPr lang="en-US" dirty="0"/>
          </a:p>
        </p:txBody>
      </p:sp>
    </p:spTree>
    <p:extLst>
      <p:ext uri="{BB962C8B-B14F-4D97-AF65-F5344CB8AC3E}">
        <p14:creationId xmlns:p14="http://schemas.microsoft.com/office/powerpoint/2010/main" val="510335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t>Activity Facilitation, Page 4:</a:t>
            </a:r>
          </a:p>
          <a:p>
            <a:endParaRPr lang="en-US" b="1" dirty="0"/>
          </a:p>
          <a:p>
            <a:r>
              <a:rPr lang="en-US" b="1" dirty="0"/>
              <a:t>Check for Understanding (IP and O)</a:t>
            </a:r>
          </a:p>
          <a:p>
            <a:r>
              <a:rPr lang="en-US" b="0" dirty="0"/>
              <a:t>Before students launch an EC2 Instance:</a:t>
            </a:r>
          </a:p>
          <a:p>
            <a:r>
              <a:rPr lang="en-US" b="1" dirty="0"/>
              <a:t>Ask: </a:t>
            </a:r>
            <a:r>
              <a:rPr lang="en-US" b="0" dirty="0"/>
              <a:t>What is a default VPC?</a:t>
            </a:r>
          </a:p>
          <a:p>
            <a:r>
              <a:rPr lang="en-US" b="1" dirty="0"/>
              <a:t>Basic information to inform answers: </a:t>
            </a:r>
            <a:r>
              <a:rPr lang="en-US" b="0" dirty="0"/>
              <a:t>When you create your AWS account, AWS creates a default VPC for you in each region. The default VPC contains a default subnet. You might want to review the following terminology: Amazon VPC and Subnet. Amazon VPC is a logistically isolated virtual network in the AWS cloud. You define a VPC’s IP address space from ranges you select. A Subnet is a segment of a VPC’s IP address range where you can place groups of isolated resources.</a:t>
            </a:r>
            <a:endParaRPr lang="en-US" b="1" dirty="0"/>
          </a:p>
          <a:p>
            <a:endParaRPr lang="en-US" b="1" dirty="0"/>
          </a:p>
          <a:p>
            <a:r>
              <a:rPr lang="en-US" b="1" dirty="0"/>
              <a:t>Getting unstuck</a:t>
            </a:r>
            <a:endParaRPr lang="en-US" dirty="0"/>
          </a:p>
          <a:p>
            <a:r>
              <a:rPr lang="en-US" dirty="0"/>
              <a:t>As students launch their instances, they could choose the wrong templates. Ensure they select </a:t>
            </a:r>
            <a:r>
              <a:rPr lang="en-US" b="1" dirty="0"/>
              <a:t>Amazon Linux 2 AMI (HVM) </a:t>
            </a:r>
            <a:r>
              <a:rPr lang="en-US" b="0" dirty="0"/>
              <a:t>and the correct instance type: </a:t>
            </a:r>
            <a:r>
              <a:rPr lang="en-US" b="1" dirty="0"/>
              <a:t>t2.micro instance</a:t>
            </a:r>
            <a:r>
              <a:rPr lang="en-US" b="0" dirty="0"/>
              <a:t>.</a:t>
            </a:r>
            <a:endParaRPr lang="en-US" dirty="0"/>
          </a:p>
          <a:p>
            <a:endParaRPr lang="en-US" dirty="0"/>
          </a:p>
          <a:p>
            <a:r>
              <a:rPr lang="en-US" b="1" dirty="0"/>
              <a:t>Online support</a:t>
            </a:r>
            <a:endParaRPr lang="en-US" dirty="0"/>
          </a:p>
          <a:p>
            <a:r>
              <a:rPr lang="en-US" dirty="0"/>
              <a:t>Be prepared to ask the questions above as students work through the activity. Consider bringing students together to discuss or prompting via questions in the chat. Encourage students to ask questions in the chat and be prepared for the common challenges students encounter from the getting unstuck section above.</a:t>
            </a:r>
          </a:p>
          <a:p>
            <a:endParaRPr lang="en-US" dirty="0"/>
          </a:p>
          <a:p>
            <a:r>
              <a:rPr lang="en-US" b="1" dirty="0"/>
              <a:t>Language prompt</a:t>
            </a:r>
          </a:p>
          <a:p>
            <a:r>
              <a:rPr lang="en-US" b="0" dirty="0"/>
              <a:t>This terminology and concept may be new to students:</a:t>
            </a:r>
          </a:p>
          <a:p>
            <a:r>
              <a:rPr lang="en-US" b="1" dirty="0"/>
              <a:t>Bootstrapping: </a:t>
            </a:r>
            <a:r>
              <a:rPr lang="en-US" b="0" dirty="0"/>
              <a:t>Code that runs when a computer starts up; a process that automatically loads and executes commands.</a:t>
            </a:r>
          </a:p>
          <a:p>
            <a:endParaRPr lang="en-US" dirty="0"/>
          </a:p>
        </p:txBody>
      </p:sp>
      <p:sp>
        <p:nvSpPr>
          <p:cNvPr id="4" name="Slide Number Placeholder 3"/>
          <p:cNvSpPr>
            <a:spLocks noGrp="1"/>
          </p:cNvSpPr>
          <p:nvPr>
            <p:ph type="sldNum" sz="quarter" idx="5"/>
          </p:nvPr>
        </p:nvSpPr>
        <p:spPr/>
        <p:txBody>
          <a:bodyPr/>
          <a:lstStyle/>
          <a:p>
            <a:fld id="{D49F4310-BEAE-9C4E-9F4B-2378CA52949B}" type="slidenum">
              <a:rPr lang="en-US" smtClean="0"/>
              <a:t>4</a:t>
            </a:fld>
            <a:endParaRPr lang="en-US" dirty="0"/>
          </a:p>
        </p:txBody>
      </p:sp>
    </p:spTree>
    <p:extLst>
      <p:ext uri="{BB962C8B-B14F-4D97-AF65-F5344CB8AC3E}">
        <p14:creationId xmlns:p14="http://schemas.microsoft.com/office/powerpoint/2010/main" val="1309621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Activity Facilitation, Page 5:</a:t>
            </a:r>
          </a:p>
          <a:p>
            <a:endParaRPr lang="en-US" b="1" dirty="0"/>
          </a:p>
          <a:p>
            <a:r>
              <a:rPr lang="en-US" b="1" dirty="0"/>
              <a:t>Check for Understanding (IP and O)</a:t>
            </a:r>
          </a:p>
          <a:p>
            <a:r>
              <a:rPr lang="en-US" b="0" dirty="0"/>
              <a:t>Before students configure a security group in step 10:</a:t>
            </a:r>
          </a:p>
          <a:p>
            <a:r>
              <a:rPr lang="en-US" b="1" dirty="0"/>
              <a:t>Instructor ask: </a:t>
            </a:r>
            <a:r>
              <a:rPr lang="en-US" b="0" dirty="0"/>
              <a:t>How do you secure Amazon EC2 instances running within your VPC?</a:t>
            </a:r>
          </a:p>
          <a:p>
            <a:r>
              <a:rPr lang="en-US" b="1" dirty="0"/>
              <a:t>Basic information to inform answers: </a:t>
            </a:r>
            <a:r>
              <a:rPr lang="en-US" b="0" dirty="0"/>
              <a:t>Amazon EC2 security groups can be used to help secure instances within an Amazon VPC. Security groups in a VPC enable you to specify both inbound and outbound network traffic that is allowed to or from each Amazon EC2 instance. Traffic which is not explicitly allowed to or from an instance is automatically denied.</a:t>
            </a:r>
          </a:p>
          <a:p>
            <a:r>
              <a:rPr lang="en-US" b="1" dirty="0"/>
              <a:t>Ask: </a:t>
            </a:r>
            <a:r>
              <a:rPr lang="en-US" b="0" dirty="0"/>
              <a:t>What is a key pair?</a:t>
            </a:r>
          </a:p>
          <a:p>
            <a:r>
              <a:rPr lang="en-US" b="1" dirty="0"/>
              <a:t>Answer: </a:t>
            </a:r>
            <a:r>
              <a:rPr lang="en-US" b="0" dirty="0"/>
              <a:t>AWS stores the public key, and you store the private key in a secure place. You can secure login information for your instances using key pairs.</a:t>
            </a:r>
            <a:endParaRPr lang="en-US" b="1" dirty="0"/>
          </a:p>
          <a:p>
            <a:endParaRPr lang="en-US" b="1" dirty="0"/>
          </a:p>
          <a:p>
            <a:r>
              <a:rPr lang="en-US" b="1" dirty="0"/>
              <a:t>Getting unstuck</a:t>
            </a:r>
            <a:endParaRPr lang="en-US" dirty="0"/>
          </a:p>
          <a:p>
            <a:r>
              <a:rPr lang="en-US" dirty="0"/>
              <a:t>Ensure students wait for their new EC2 Instance State to display as running. If students’ webpages don’t load properly….</a:t>
            </a:r>
            <a:endParaRPr lang="en-US" dirty="0">
              <a:effectLst/>
            </a:endParaRPr>
          </a:p>
          <a:p>
            <a:endParaRPr lang="en-US" dirty="0"/>
          </a:p>
          <a:p>
            <a:r>
              <a:rPr lang="en-US" b="1" dirty="0"/>
              <a:t>Online support</a:t>
            </a:r>
            <a:endParaRPr lang="en-US" dirty="0"/>
          </a:p>
          <a:p>
            <a:r>
              <a:rPr lang="en-US" dirty="0"/>
              <a:t>Be prepared to ask the questions above as students work through the activity. Consider bringing students together to discuss or prompting via questions in the chat. Encourage students to ask questions in the chat and be prepared for the common challenges students encounter from the getting unstuck section above.</a:t>
            </a:r>
            <a:r>
              <a:rPr lang="en-US" dirty="0">
                <a:effectLst/>
              </a:rPr>
              <a:t> </a:t>
            </a:r>
            <a:endParaRPr lang="en-US" dirty="0"/>
          </a:p>
          <a:p>
            <a:endParaRPr lang="en-US" dirty="0"/>
          </a:p>
        </p:txBody>
      </p:sp>
      <p:sp>
        <p:nvSpPr>
          <p:cNvPr id="4" name="Slide Number Placeholder 3"/>
          <p:cNvSpPr>
            <a:spLocks noGrp="1"/>
          </p:cNvSpPr>
          <p:nvPr>
            <p:ph type="sldNum" sz="quarter" idx="5"/>
          </p:nvPr>
        </p:nvSpPr>
        <p:spPr/>
        <p:txBody>
          <a:bodyPr/>
          <a:lstStyle/>
          <a:p>
            <a:fld id="{D49F4310-BEAE-9C4E-9F4B-2378CA52949B}" type="slidenum">
              <a:rPr lang="en-US" smtClean="0"/>
              <a:t>5</a:t>
            </a:fld>
            <a:endParaRPr lang="en-US" dirty="0"/>
          </a:p>
        </p:txBody>
      </p:sp>
    </p:spTree>
    <p:extLst>
      <p:ext uri="{BB962C8B-B14F-4D97-AF65-F5344CB8AC3E}">
        <p14:creationId xmlns:p14="http://schemas.microsoft.com/office/powerpoint/2010/main" val="1375884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Activity Facilitation, Page 6:</a:t>
            </a:r>
          </a:p>
          <a:p>
            <a:endParaRPr lang="en-US" dirty="0"/>
          </a:p>
          <a:p>
            <a:r>
              <a:rPr lang="en-US" b="1" dirty="0"/>
              <a:t>Check for understanding (IP and O)</a:t>
            </a:r>
          </a:p>
          <a:p>
            <a:r>
              <a:rPr lang="en-US" b="0" dirty="0"/>
              <a:t>Suggested questions:</a:t>
            </a:r>
          </a:p>
          <a:p>
            <a:r>
              <a:rPr lang="en-US" b="1" dirty="0"/>
              <a:t>Instructor ask: </a:t>
            </a:r>
            <a:r>
              <a:rPr lang="en-US" b="0" dirty="0"/>
              <a:t>What error did you receive? Why?</a:t>
            </a:r>
          </a:p>
          <a:p>
            <a:r>
              <a:rPr lang="en-US" b="1" dirty="0"/>
              <a:t>Instructor ask: </a:t>
            </a:r>
            <a:r>
              <a:rPr lang="en-US" b="0" dirty="0"/>
              <a:t>(after step 4) What was missing from the security group? What do you need to do to fix the issue?</a:t>
            </a:r>
          </a:p>
          <a:p>
            <a:r>
              <a:rPr lang="en-US" b="1" dirty="0"/>
              <a:t>Instructor ask: </a:t>
            </a:r>
            <a:r>
              <a:rPr lang="en-US" b="0" dirty="0"/>
              <a:t>(after testing) What message do you see?</a:t>
            </a:r>
            <a:endParaRPr lang="en-US" b="1" dirty="0"/>
          </a:p>
          <a:p>
            <a:endParaRPr lang="en-US" b="1" dirty="0"/>
          </a:p>
          <a:p>
            <a:r>
              <a:rPr lang="en-US" b="1" dirty="0"/>
              <a:t>Getting unstuck </a:t>
            </a:r>
            <a:endParaRPr lang="en-US" dirty="0"/>
          </a:p>
          <a:p>
            <a:r>
              <a:rPr lang="en-US" dirty="0"/>
              <a:t>If students don’t see the message, have them check:</a:t>
            </a:r>
          </a:p>
          <a:p>
            <a:pPr marL="171450" indent="-171450">
              <a:buFont typeface="Arial" panose="020B0604020202020204" pitchFamily="34" charset="0"/>
              <a:buChar char="•"/>
            </a:pPr>
            <a:r>
              <a:rPr lang="en-US" dirty="0"/>
              <a:t>their security group and make sure they followed the instructions in detail</a:t>
            </a:r>
          </a:p>
          <a:p>
            <a:pPr marL="171450" indent="-171450">
              <a:buFont typeface="Arial" panose="020B0604020202020204" pitchFamily="34" charset="0"/>
              <a:buChar char="•"/>
            </a:pPr>
            <a:r>
              <a:rPr lang="en-US" dirty="0"/>
              <a:t>that the HTTP port (Port 80) is configured</a:t>
            </a:r>
          </a:p>
          <a:p>
            <a:pPr marL="171450" indent="-171450">
              <a:buFont typeface="Arial" panose="020B0604020202020204" pitchFamily="34" charset="0"/>
              <a:buChar char="•"/>
            </a:pPr>
            <a:r>
              <a:rPr lang="en-US" dirty="0"/>
              <a:t>that they didn’t select HTTP (Port 443) by mistake</a:t>
            </a:r>
          </a:p>
          <a:p>
            <a:endParaRPr lang="en-US" dirty="0"/>
          </a:p>
        </p:txBody>
      </p:sp>
      <p:sp>
        <p:nvSpPr>
          <p:cNvPr id="4" name="Slide Number Placeholder 3"/>
          <p:cNvSpPr>
            <a:spLocks noGrp="1"/>
          </p:cNvSpPr>
          <p:nvPr>
            <p:ph type="sldNum" sz="quarter" idx="5"/>
          </p:nvPr>
        </p:nvSpPr>
        <p:spPr/>
        <p:txBody>
          <a:bodyPr/>
          <a:lstStyle/>
          <a:p>
            <a:fld id="{D49F4310-BEAE-9C4E-9F4B-2378CA52949B}" type="slidenum">
              <a:rPr lang="en-US" smtClean="0"/>
              <a:t>6</a:t>
            </a:fld>
            <a:endParaRPr lang="en-US" dirty="0"/>
          </a:p>
        </p:txBody>
      </p:sp>
    </p:spTree>
    <p:extLst>
      <p:ext uri="{BB962C8B-B14F-4D97-AF65-F5344CB8AC3E}">
        <p14:creationId xmlns:p14="http://schemas.microsoft.com/office/powerpoint/2010/main" val="1590320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Activity Facilitation, Page 7:</a:t>
            </a:r>
          </a:p>
          <a:p>
            <a:endParaRPr lang="en-US" dirty="0"/>
          </a:p>
          <a:p>
            <a:r>
              <a:rPr lang="en-US" b="1" dirty="0"/>
              <a:t>Check for understanding (IP and O)</a:t>
            </a:r>
          </a:p>
          <a:p>
            <a:r>
              <a:rPr lang="en-US" b="0" dirty="0"/>
              <a:t>Suggested activity:</a:t>
            </a:r>
          </a:p>
          <a:p>
            <a:r>
              <a:rPr lang="en-US" b="0" dirty="0"/>
              <a:t>Pair students. Have them ask each other the status for each requirement and discuss any issues in completing the requirements.</a:t>
            </a:r>
          </a:p>
          <a:p>
            <a:endParaRPr lang="en-US" b="0" dirty="0"/>
          </a:p>
          <a:p>
            <a:r>
              <a:rPr lang="en-US" b="0" dirty="0"/>
              <a:t>Suggested questions:</a:t>
            </a:r>
          </a:p>
          <a:p>
            <a:r>
              <a:rPr lang="en-US" b="1" dirty="0"/>
              <a:t>Instructor ask: </a:t>
            </a:r>
            <a:r>
              <a:rPr lang="en-US" b="0" dirty="0"/>
              <a:t>Which requirement focused on cost minimization?</a:t>
            </a:r>
          </a:p>
          <a:p>
            <a:r>
              <a:rPr lang="en-US" b="1" dirty="0"/>
              <a:t>Instructor ask: </a:t>
            </a:r>
            <a:r>
              <a:rPr lang="en-US" b="0" dirty="0"/>
              <a:t>What is a utility based pricing model?</a:t>
            </a:r>
          </a:p>
          <a:p>
            <a:r>
              <a:rPr lang="en-US" b="1" dirty="0"/>
              <a:t>Instructor ask: </a:t>
            </a:r>
            <a:r>
              <a:rPr lang="en-US" b="0" dirty="0"/>
              <a:t>How can you help BitBeat minimize its webserver costs?</a:t>
            </a:r>
            <a:endParaRPr lang="en-US" b="1" dirty="0"/>
          </a:p>
          <a:p>
            <a:endParaRPr lang="en-US" b="1" dirty="0"/>
          </a:p>
          <a:p>
            <a:r>
              <a:rPr lang="en-US" b="1" dirty="0"/>
              <a:t>Getting unstuck </a:t>
            </a:r>
            <a:endParaRPr lang="en-US" dirty="0"/>
          </a:p>
          <a:p>
            <a:r>
              <a:rPr lang="en-US" dirty="0"/>
              <a:t>If students couldn’t complete any or all of the requirements, have them:</a:t>
            </a:r>
          </a:p>
          <a:p>
            <a:pPr marL="171450" indent="-171450">
              <a:buFont typeface="Arial" panose="020B0604020202020204" pitchFamily="34" charset="0"/>
              <a:buChar char="•"/>
            </a:pPr>
            <a:r>
              <a:rPr lang="en-US" dirty="0"/>
              <a:t>Do the activity again; ensure students pay very close attention to detail and follow each of the instructions.</a:t>
            </a:r>
          </a:p>
          <a:p>
            <a:pPr marL="171450" indent="-171450">
              <a:buFont typeface="Arial" panose="020B0604020202020204" pitchFamily="34" charset="0"/>
              <a:buChar char="•"/>
            </a:pPr>
            <a:r>
              <a:rPr lang="en-US" dirty="0"/>
              <a:t>Review their steps in the activity paying close attention to the instructions and making adjustments accordingly.</a:t>
            </a:r>
          </a:p>
          <a:p>
            <a:pPr marL="171450" indent="-171450">
              <a:buFont typeface="Arial" panose="020B0604020202020204" pitchFamily="34" charset="0"/>
              <a:buChar char="•"/>
            </a:pPr>
            <a:r>
              <a:rPr lang="en-US" dirty="0"/>
              <a:t>Check copy/paste. Students sometimes inadvertently add a space or character when copying and pasting. Advise student to pay close attention with copy/paste. </a:t>
            </a:r>
          </a:p>
          <a:p>
            <a:endParaRPr lang="en-US" dirty="0"/>
          </a:p>
        </p:txBody>
      </p:sp>
      <p:sp>
        <p:nvSpPr>
          <p:cNvPr id="4" name="Slide Number Placeholder 3"/>
          <p:cNvSpPr>
            <a:spLocks noGrp="1"/>
          </p:cNvSpPr>
          <p:nvPr>
            <p:ph type="sldNum" sz="quarter" idx="5"/>
          </p:nvPr>
        </p:nvSpPr>
        <p:spPr/>
        <p:txBody>
          <a:bodyPr/>
          <a:lstStyle/>
          <a:p>
            <a:fld id="{D49F4310-BEAE-9C4E-9F4B-2378CA52949B}" type="slidenum">
              <a:rPr lang="en-US" smtClean="0"/>
              <a:t>7</a:t>
            </a:fld>
            <a:endParaRPr lang="en-US" dirty="0"/>
          </a:p>
        </p:txBody>
      </p:sp>
    </p:spTree>
    <p:extLst>
      <p:ext uri="{BB962C8B-B14F-4D97-AF65-F5344CB8AC3E}">
        <p14:creationId xmlns:p14="http://schemas.microsoft.com/office/powerpoint/2010/main" val="2011493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Activity Facilitation, Page 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r>
              <a:rPr lang="en-US" b="1" dirty="0"/>
              <a:t>Check for understanding (IP and O)</a:t>
            </a:r>
          </a:p>
          <a:p>
            <a:r>
              <a:rPr lang="en-US" b="0" dirty="0"/>
              <a:t>Suggested questions:</a:t>
            </a:r>
          </a:p>
          <a:p>
            <a:r>
              <a:rPr lang="en-US" b="1" dirty="0"/>
              <a:t>Instructor ask: </a:t>
            </a:r>
            <a:r>
              <a:rPr lang="en-US" b="0" dirty="0"/>
              <a:t>Why have the requirements changed?</a:t>
            </a:r>
          </a:p>
          <a:p>
            <a:r>
              <a:rPr lang="en-US" b="1" dirty="0"/>
              <a:t>Instructor ask: </a:t>
            </a:r>
            <a:r>
              <a:rPr lang="en-US" b="0" dirty="0"/>
              <a:t>Why do you need to resize your instance?</a:t>
            </a:r>
          </a:p>
          <a:p>
            <a:r>
              <a:rPr lang="en-US" b="1" dirty="0"/>
              <a:t>Instructor ask: </a:t>
            </a:r>
            <a:r>
              <a:rPr lang="en-US" b="0" dirty="0"/>
              <a:t>When you stop and start an instance, what does the instance retain?</a:t>
            </a:r>
            <a:endParaRPr lang="en-US" b="1" dirty="0"/>
          </a:p>
          <a:p>
            <a:endParaRPr lang="en-US" b="1" dirty="0"/>
          </a:p>
          <a:p>
            <a:r>
              <a:rPr lang="en-US" b="1" dirty="0"/>
              <a:t>Getting unstuck </a:t>
            </a:r>
            <a:endParaRPr lang="en-US" dirty="0"/>
          </a:p>
          <a:p>
            <a:r>
              <a:rPr lang="en-US" dirty="0"/>
              <a:t>If students can’t start the instance:</a:t>
            </a:r>
          </a:p>
          <a:p>
            <a:pPr marL="171450" indent="-171450">
              <a:buFontTx/>
              <a:buChar char="-"/>
            </a:pPr>
            <a:r>
              <a:rPr lang="en-US" dirty="0"/>
              <a:t>Ensure the student has correctly selected/highlighted the correct instance to start.</a:t>
            </a:r>
          </a:p>
          <a:p>
            <a:pPr marL="171450" indent="-171450">
              <a:buFontTx/>
              <a:buChar char="-"/>
            </a:pPr>
            <a:r>
              <a:rPr lang="en-US" dirty="0"/>
              <a:t>Ensure the student is selecting the INSTANCE STATE option under the ACTIONS button.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students can’t start the resized instance, make sure they’ve: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stopped their instance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chosen the INSTANCE SETTINGS option (</a:t>
            </a:r>
            <a:r>
              <a:rPr lang="en-US" i="1" dirty="0"/>
              <a:t>the word “setting” is not in the activity instructions</a:t>
            </a:r>
            <a:r>
              <a:rPr lang="en-US" dirty="0"/>
              <a:t>)</a:t>
            </a:r>
          </a:p>
          <a:p>
            <a:endParaRPr lang="en-US" dirty="0"/>
          </a:p>
        </p:txBody>
      </p:sp>
      <p:sp>
        <p:nvSpPr>
          <p:cNvPr id="4" name="Slide Number Placeholder 3"/>
          <p:cNvSpPr>
            <a:spLocks noGrp="1"/>
          </p:cNvSpPr>
          <p:nvPr>
            <p:ph type="sldNum" sz="quarter" idx="5"/>
          </p:nvPr>
        </p:nvSpPr>
        <p:spPr/>
        <p:txBody>
          <a:bodyPr/>
          <a:lstStyle/>
          <a:p>
            <a:fld id="{D49F4310-BEAE-9C4E-9F4B-2378CA52949B}" type="slidenum">
              <a:rPr lang="en-US" smtClean="0"/>
              <a:t>8</a:t>
            </a:fld>
            <a:endParaRPr lang="en-US" dirty="0"/>
          </a:p>
        </p:txBody>
      </p:sp>
    </p:spTree>
    <p:extLst>
      <p:ext uri="{BB962C8B-B14F-4D97-AF65-F5344CB8AC3E}">
        <p14:creationId xmlns:p14="http://schemas.microsoft.com/office/powerpoint/2010/main" val="39287405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Activity Facilitation, Page 9:</a:t>
            </a:r>
          </a:p>
          <a:p>
            <a:endParaRPr lang="en-US" b="1" dirty="0"/>
          </a:p>
          <a:p>
            <a:r>
              <a:rPr lang="en-US" b="1" dirty="0"/>
              <a:t>Check for understanding (IP and O)</a:t>
            </a:r>
          </a:p>
          <a:p>
            <a:r>
              <a:rPr lang="en-US" b="0" dirty="0"/>
              <a:t>Suggested questions:</a:t>
            </a:r>
          </a:p>
          <a:p>
            <a:r>
              <a:rPr lang="en-US" b="1" dirty="0"/>
              <a:t>Instructor ask: </a:t>
            </a:r>
            <a:r>
              <a:rPr lang="en-US" b="0" dirty="0"/>
              <a:t>What has to be compatible prior to resizing an instance?</a:t>
            </a:r>
          </a:p>
          <a:p>
            <a:r>
              <a:rPr lang="en-US" b="1" dirty="0"/>
              <a:t>Instructor ask: </a:t>
            </a:r>
            <a:r>
              <a:rPr lang="en-US" b="0" dirty="0"/>
              <a:t>What were three steps you completed in this activity?</a:t>
            </a:r>
          </a:p>
          <a:p>
            <a:endParaRPr lang="en-US" dirty="0"/>
          </a:p>
        </p:txBody>
      </p:sp>
      <p:sp>
        <p:nvSpPr>
          <p:cNvPr id="4" name="Slide Number Placeholder 3"/>
          <p:cNvSpPr>
            <a:spLocks noGrp="1"/>
          </p:cNvSpPr>
          <p:nvPr>
            <p:ph type="sldNum" sz="quarter" idx="5"/>
          </p:nvPr>
        </p:nvSpPr>
        <p:spPr/>
        <p:txBody>
          <a:bodyPr/>
          <a:lstStyle/>
          <a:p>
            <a:fld id="{D49F4310-BEAE-9C4E-9F4B-2378CA52949B}" type="slidenum">
              <a:rPr lang="en-US" smtClean="0"/>
              <a:t>9</a:t>
            </a:fld>
            <a:endParaRPr lang="en-US" dirty="0"/>
          </a:p>
        </p:txBody>
      </p:sp>
    </p:spTree>
    <p:extLst>
      <p:ext uri="{BB962C8B-B14F-4D97-AF65-F5344CB8AC3E}">
        <p14:creationId xmlns:p14="http://schemas.microsoft.com/office/powerpoint/2010/main" val="34135346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VELOPER USE ONLY">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66F7F77-3D99-314D-B27B-6E5666B1865C}"/>
              </a:ext>
            </a:extLst>
          </p:cNvPr>
          <p:cNvSpPr txBox="1"/>
          <p:nvPr userDrawn="1"/>
        </p:nvSpPr>
        <p:spPr>
          <a:xfrm>
            <a:off x="457200" y="533400"/>
            <a:ext cx="5859145" cy="269240"/>
          </a:xfrm>
          <a:prstGeom prst="rect">
            <a:avLst/>
          </a:prstGeom>
        </p:spPr>
        <p:txBody>
          <a:bodyPr vert="horz" wrap="square" lIns="0" tIns="12700" rIns="0" bIns="0" rtlCol="0">
            <a:spAutoFit/>
          </a:bodyPr>
          <a:lstStyle/>
          <a:p>
            <a:pPr marL="12700">
              <a:lnSpc>
                <a:spcPct val="100000"/>
              </a:lnSpc>
              <a:spcBef>
                <a:spcPts val="100"/>
              </a:spcBef>
            </a:pPr>
            <a:r>
              <a:rPr lang="en-US" sz="1600" b="1" dirty="0">
                <a:solidFill>
                  <a:srgbClr val="252525"/>
                </a:solidFill>
                <a:latin typeface="Times New Roman"/>
                <a:cs typeface="Times New Roman"/>
              </a:rPr>
              <a:t>Activity Guide Instructions</a:t>
            </a:r>
            <a:endParaRPr sz="1600" b="1" dirty="0">
              <a:latin typeface="Times New Roman"/>
              <a:cs typeface="Times New Roman"/>
            </a:endParaRPr>
          </a:p>
        </p:txBody>
      </p:sp>
      <p:sp>
        <p:nvSpPr>
          <p:cNvPr id="5" name="Rounded Rectangle 4">
            <a:extLst>
              <a:ext uri="{FF2B5EF4-FFF2-40B4-BE49-F238E27FC236}">
                <a16:creationId xmlns:a16="http://schemas.microsoft.com/office/drawing/2014/main" id="{4EE1F706-C0DD-B449-8BC4-3EA7C36D6872}"/>
              </a:ext>
            </a:extLst>
          </p:cNvPr>
          <p:cNvSpPr/>
          <p:nvPr userDrawn="1"/>
        </p:nvSpPr>
        <p:spPr>
          <a:xfrm>
            <a:off x="6291123" y="274215"/>
            <a:ext cx="893803" cy="1524000"/>
          </a:xfrm>
          <a:prstGeom prst="roundRect">
            <a:avLst/>
          </a:prstGeom>
          <a:solidFill>
            <a:srgbClr val="FF98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bject 9">
            <a:extLst>
              <a:ext uri="{FF2B5EF4-FFF2-40B4-BE49-F238E27FC236}">
                <a16:creationId xmlns:a16="http://schemas.microsoft.com/office/drawing/2014/main" id="{DABA4B24-476F-184F-8551-33062AE67726}"/>
              </a:ext>
            </a:extLst>
          </p:cNvPr>
          <p:cNvSpPr txBox="1"/>
          <p:nvPr userDrawn="1"/>
        </p:nvSpPr>
        <p:spPr>
          <a:xfrm>
            <a:off x="6472733" y="1252345"/>
            <a:ext cx="573405" cy="408305"/>
          </a:xfrm>
          <a:prstGeom prst="rect">
            <a:avLst/>
          </a:prstGeom>
        </p:spPr>
        <p:txBody>
          <a:bodyPr vert="horz" wrap="square" lIns="0" tIns="27305" rIns="0" bIns="0" rtlCol="0">
            <a:spAutoFit/>
          </a:bodyPr>
          <a:lstStyle/>
          <a:p>
            <a:pPr marL="12700" marR="508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p:txBody>
      </p:sp>
      <p:sp>
        <p:nvSpPr>
          <p:cNvPr id="9" name="object 10">
            <a:extLst>
              <a:ext uri="{FF2B5EF4-FFF2-40B4-BE49-F238E27FC236}">
                <a16:creationId xmlns:a16="http://schemas.microsoft.com/office/drawing/2014/main" id="{E7261FC8-2DC7-A247-BC2C-3CD7EE21E66E}"/>
              </a:ext>
            </a:extLst>
          </p:cNvPr>
          <p:cNvSpPr/>
          <p:nvPr userDrawn="1"/>
        </p:nvSpPr>
        <p:spPr>
          <a:xfrm>
            <a:off x="6370956" y="457200"/>
            <a:ext cx="715644" cy="731698"/>
          </a:xfrm>
          <a:prstGeom prst="rect">
            <a:avLst/>
          </a:prstGeom>
          <a:blipFill>
            <a:blip r:embed="rId2" cstate="print"/>
            <a:stretch>
              <a:fillRect/>
            </a:stretch>
          </a:blipFill>
        </p:spPr>
        <p:txBody>
          <a:bodyPr wrap="square" lIns="0" tIns="0" rIns="0" bIns="0" rtlCol="0"/>
          <a:lstStyle/>
          <a:p>
            <a:endParaRPr dirty="0"/>
          </a:p>
        </p:txBody>
      </p:sp>
      <p:sp>
        <p:nvSpPr>
          <p:cNvPr id="10" name="Footer Placeholder 9">
            <a:extLst>
              <a:ext uri="{FF2B5EF4-FFF2-40B4-BE49-F238E27FC236}">
                <a16:creationId xmlns:a16="http://schemas.microsoft.com/office/drawing/2014/main" id="{0327D894-DBBC-7746-84E9-4203F352D2E4}"/>
              </a:ext>
            </a:extLst>
          </p:cNvPr>
          <p:cNvSpPr>
            <a:spLocks noGrp="1"/>
          </p:cNvSpPr>
          <p:nvPr>
            <p:ph type="ftr" sz="quarter" idx="10"/>
          </p:nvPr>
        </p:nvSpPr>
        <p:spPr/>
        <p:txBody>
          <a:bodyPr/>
          <a:lstStyle/>
          <a:p>
            <a:r>
              <a:rPr lang="en-US" sz="1200"/>
              <a:t>© 2020, Amazon Web Services, Inc. or its affiliates. All rights reserved</a:t>
            </a:r>
            <a:br>
              <a:rPr lang="en-US" sz="1200"/>
            </a:br>
            <a:fld id="{D273C2DB-FDB7-F74B-A637-2505178F0C37}" type="slidenum">
              <a:rPr lang="en-US" sz="1200" smtClean="0"/>
              <a:pPr/>
              <a:t>‹#›</a:t>
            </a:fld>
            <a:endParaRPr lang="en-US" sz="1200"/>
          </a:p>
          <a:p>
            <a:endParaRPr lang="en-US" dirty="0"/>
          </a:p>
        </p:txBody>
      </p:sp>
    </p:spTree>
    <p:extLst>
      <p:ext uri="{BB962C8B-B14F-4D97-AF65-F5344CB8AC3E}">
        <p14:creationId xmlns:p14="http://schemas.microsoft.com/office/powerpoint/2010/main" val="2970750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vity Builder Graphic">
    <p:spTree>
      <p:nvGrpSpPr>
        <p:cNvPr id="1" name=""/>
        <p:cNvGrpSpPr/>
        <p:nvPr/>
      </p:nvGrpSpPr>
      <p:grpSpPr>
        <a:xfrm>
          <a:off x="0" y="0"/>
          <a:ext cx="0" cy="0"/>
          <a:chOff x="0" y="0"/>
          <a:chExt cx="0" cy="0"/>
        </a:xfrm>
      </p:grpSpPr>
      <p:sp>
        <p:nvSpPr>
          <p:cNvPr id="5" name="object 2">
            <a:extLst>
              <a:ext uri="{FF2B5EF4-FFF2-40B4-BE49-F238E27FC236}">
                <a16:creationId xmlns:a16="http://schemas.microsoft.com/office/drawing/2014/main" id="{908CC324-8624-BE45-B9A6-B54AFDB4357C}"/>
              </a:ext>
            </a:extLst>
          </p:cNvPr>
          <p:cNvSpPr txBox="1"/>
          <p:nvPr/>
        </p:nvSpPr>
        <p:spPr>
          <a:xfrm>
            <a:off x="457200" y="533400"/>
            <a:ext cx="5859145" cy="269240"/>
          </a:xfrm>
          <a:prstGeom prst="rect">
            <a:avLst/>
          </a:prstGeom>
        </p:spPr>
        <p:txBody>
          <a:bodyPr vert="horz" wrap="square" lIns="0" tIns="12700" rIns="0" bIns="0" rtlCol="0">
            <a:spAutoFit/>
          </a:bodyPr>
          <a:lstStyle/>
          <a:p>
            <a:pPr marL="12700">
              <a:lnSpc>
                <a:spcPct val="100000"/>
              </a:lnSpc>
              <a:spcBef>
                <a:spcPts val="100"/>
              </a:spcBef>
            </a:pPr>
            <a:r>
              <a:rPr lang="en-US" sz="1600" dirty="0">
                <a:solidFill>
                  <a:srgbClr val="252525"/>
                </a:solidFill>
                <a:latin typeface="Times New Roman"/>
                <a:cs typeface="Times New Roman"/>
              </a:rPr>
              <a:t>Launching and Configuring an Amazon EC2 Instance</a:t>
            </a:r>
            <a:endParaRPr sz="1600" dirty="0">
              <a:latin typeface="Times New Roman"/>
              <a:cs typeface="Times New Roman"/>
            </a:endParaRPr>
          </a:p>
        </p:txBody>
      </p:sp>
      <p:sp>
        <p:nvSpPr>
          <p:cNvPr id="7" name="object 7">
            <a:extLst>
              <a:ext uri="{FF2B5EF4-FFF2-40B4-BE49-F238E27FC236}">
                <a16:creationId xmlns:a16="http://schemas.microsoft.com/office/drawing/2014/main" id="{196D7856-77E0-EF43-ACD0-C4025DDA1C6F}"/>
              </a:ext>
            </a:extLst>
          </p:cNvPr>
          <p:cNvSpPr/>
          <p:nvPr/>
        </p:nvSpPr>
        <p:spPr>
          <a:xfrm>
            <a:off x="0" y="914400"/>
            <a:ext cx="7153909" cy="0"/>
          </a:xfrm>
          <a:custGeom>
            <a:avLst/>
            <a:gdLst/>
            <a:ahLst/>
            <a:cxnLst/>
            <a:rect l="l" t="t" r="r" b="b"/>
            <a:pathLst>
              <a:path w="7153909">
                <a:moveTo>
                  <a:pt x="0" y="0"/>
                </a:moveTo>
                <a:lnTo>
                  <a:pt x="7153909" y="0"/>
                </a:lnTo>
              </a:path>
            </a:pathLst>
          </a:custGeom>
          <a:ln w="76200">
            <a:solidFill>
              <a:srgbClr val="222E3D"/>
            </a:solidFill>
          </a:ln>
        </p:spPr>
        <p:txBody>
          <a:bodyPr wrap="square" lIns="0" tIns="0" rIns="0" bIns="0" rtlCol="0"/>
          <a:lstStyle/>
          <a:p>
            <a:endParaRPr/>
          </a:p>
        </p:txBody>
      </p:sp>
      <p:sp>
        <p:nvSpPr>
          <p:cNvPr id="8" name="object 7">
            <a:extLst>
              <a:ext uri="{FF2B5EF4-FFF2-40B4-BE49-F238E27FC236}">
                <a16:creationId xmlns:a16="http://schemas.microsoft.com/office/drawing/2014/main" id="{6DEF701D-38AC-7749-89E7-97C93E866A1E}"/>
              </a:ext>
            </a:extLst>
          </p:cNvPr>
          <p:cNvSpPr/>
          <p:nvPr userDrawn="1"/>
        </p:nvSpPr>
        <p:spPr>
          <a:xfrm>
            <a:off x="0" y="914400"/>
            <a:ext cx="7153909" cy="0"/>
          </a:xfrm>
          <a:custGeom>
            <a:avLst/>
            <a:gdLst/>
            <a:ahLst/>
            <a:cxnLst/>
            <a:rect l="l" t="t" r="r" b="b"/>
            <a:pathLst>
              <a:path w="7153909">
                <a:moveTo>
                  <a:pt x="0" y="0"/>
                </a:moveTo>
                <a:lnTo>
                  <a:pt x="7153909" y="0"/>
                </a:lnTo>
              </a:path>
            </a:pathLst>
          </a:custGeom>
          <a:ln w="76200">
            <a:solidFill>
              <a:srgbClr val="222E3D"/>
            </a:solidFill>
          </a:ln>
        </p:spPr>
        <p:txBody>
          <a:bodyPr wrap="square" lIns="0" tIns="0" rIns="0" bIns="0" rtlCol="0"/>
          <a:lstStyle/>
          <a:p>
            <a:endParaRPr/>
          </a:p>
        </p:txBody>
      </p:sp>
      <p:sp>
        <p:nvSpPr>
          <p:cNvPr id="3" name="Picture Placeholder 2">
            <a:extLst>
              <a:ext uri="{FF2B5EF4-FFF2-40B4-BE49-F238E27FC236}">
                <a16:creationId xmlns:a16="http://schemas.microsoft.com/office/drawing/2014/main" id="{DC3B5316-5990-0A49-83D0-6E19E7FEE08E}"/>
              </a:ext>
            </a:extLst>
          </p:cNvPr>
          <p:cNvSpPr>
            <a:spLocks noGrp="1"/>
          </p:cNvSpPr>
          <p:nvPr>
            <p:ph type="pic" sz="quarter" idx="10"/>
          </p:nvPr>
        </p:nvSpPr>
        <p:spPr>
          <a:xfrm>
            <a:off x="304800" y="1219200"/>
            <a:ext cx="2286000" cy="2514600"/>
          </a:xfrm>
        </p:spPr>
        <p:txBody>
          <a:bodyPr/>
          <a:lstStyle/>
          <a:p>
            <a:r>
              <a:rPr lang="en-US"/>
              <a:t>Click icon to add picture</a:t>
            </a:r>
          </a:p>
        </p:txBody>
      </p:sp>
      <p:sp>
        <p:nvSpPr>
          <p:cNvPr id="9" name="Rounded Rectangle 8">
            <a:extLst>
              <a:ext uri="{FF2B5EF4-FFF2-40B4-BE49-F238E27FC236}">
                <a16:creationId xmlns:a16="http://schemas.microsoft.com/office/drawing/2014/main" id="{79DFB995-0887-A24C-903E-FD4C25B0A140}"/>
              </a:ext>
            </a:extLst>
          </p:cNvPr>
          <p:cNvSpPr/>
          <p:nvPr userDrawn="1"/>
        </p:nvSpPr>
        <p:spPr>
          <a:xfrm>
            <a:off x="6291123" y="274215"/>
            <a:ext cx="893803" cy="1524000"/>
          </a:xfrm>
          <a:prstGeom prst="roundRect">
            <a:avLst/>
          </a:prstGeom>
          <a:solidFill>
            <a:srgbClr val="FF98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bject 9">
            <a:extLst>
              <a:ext uri="{FF2B5EF4-FFF2-40B4-BE49-F238E27FC236}">
                <a16:creationId xmlns:a16="http://schemas.microsoft.com/office/drawing/2014/main" id="{C1DF902C-6749-D74C-A1E4-EB8227610C18}"/>
              </a:ext>
            </a:extLst>
          </p:cNvPr>
          <p:cNvSpPr txBox="1"/>
          <p:nvPr userDrawn="1"/>
        </p:nvSpPr>
        <p:spPr>
          <a:xfrm>
            <a:off x="6472733" y="1252345"/>
            <a:ext cx="573405" cy="408305"/>
          </a:xfrm>
          <a:prstGeom prst="rect">
            <a:avLst/>
          </a:prstGeom>
        </p:spPr>
        <p:txBody>
          <a:bodyPr vert="horz" wrap="square" lIns="0" tIns="27305" rIns="0" bIns="0" rtlCol="0">
            <a:spAutoFit/>
          </a:bodyPr>
          <a:lstStyle/>
          <a:p>
            <a:pPr marL="12700" marR="508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p:txBody>
      </p:sp>
      <p:sp>
        <p:nvSpPr>
          <p:cNvPr id="13" name="object 10">
            <a:extLst>
              <a:ext uri="{FF2B5EF4-FFF2-40B4-BE49-F238E27FC236}">
                <a16:creationId xmlns:a16="http://schemas.microsoft.com/office/drawing/2014/main" id="{60BBA955-BA20-E54D-A809-11897DCCCDFC}"/>
              </a:ext>
            </a:extLst>
          </p:cNvPr>
          <p:cNvSpPr/>
          <p:nvPr userDrawn="1"/>
        </p:nvSpPr>
        <p:spPr>
          <a:xfrm>
            <a:off x="6370956" y="457200"/>
            <a:ext cx="715644" cy="731698"/>
          </a:xfrm>
          <a:prstGeom prst="rect">
            <a:avLst/>
          </a:prstGeom>
          <a:blipFill>
            <a:blip r:embed="rId2" cstate="print"/>
            <a:stretch>
              <a:fillRect/>
            </a:stretch>
          </a:blipFill>
        </p:spPr>
        <p:txBody>
          <a:bodyPr wrap="square" lIns="0" tIns="0" rIns="0" bIns="0" rtlCol="0"/>
          <a:lstStyle/>
          <a:p>
            <a:endParaRPr dirty="0"/>
          </a:p>
        </p:txBody>
      </p:sp>
      <p:sp>
        <p:nvSpPr>
          <p:cNvPr id="4" name="Footer Placeholder 3">
            <a:extLst>
              <a:ext uri="{FF2B5EF4-FFF2-40B4-BE49-F238E27FC236}">
                <a16:creationId xmlns:a16="http://schemas.microsoft.com/office/drawing/2014/main" id="{A815F9ED-F31B-D04F-9CA6-DB855F822890}"/>
              </a:ext>
            </a:extLst>
          </p:cNvPr>
          <p:cNvSpPr>
            <a:spLocks noGrp="1"/>
          </p:cNvSpPr>
          <p:nvPr>
            <p:ph type="ftr" sz="quarter" idx="11"/>
          </p:nvPr>
        </p:nvSpPr>
        <p:spPr/>
        <p:txBody>
          <a:bodyPr/>
          <a:lstStyle/>
          <a:p>
            <a:r>
              <a:rPr lang="en-US" sz="1200"/>
              <a:t>© 2020, Amazon Web Services, Inc. or its affiliates. All rights reserved</a:t>
            </a:r>
            <a:br>
              <a:rPr lang="en-US" sz="1200"/>
            </a:br>
            <a:fld id="{D273C2DB-FDB7-F74B-A637-2505178F0C37}" type="slidenum">
              <a:rPr lang="en-US" sz="1200" smtClean="0"/>
              <a:pPr/>
              <a:t>‹#›</a:t>
            </a:fld>
            <a:endParaRPr lang="en-US" sz="1200"/>
          </a:p>
          <a:p>
            <a:endParaRPr lang="en-US" dirty="0"/>
          </a:p>
        </p:txBody>
      </p:sp>
    </p:spTree>
    <p:extLst>
      <p:ext uri="{BB962C8B-B14F-4D97-AF65-F5344CB8AC3E}">
        <p14:creationId xmlns:p14="http://schemas.microsoft.com/office/powerpoint/2010/main" val="488506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11" name="Rounded Rectangle 10">
            <a:extLst>
              <a:ext uri="{FF2B5EF4-FFF2-40B4-BE49-F238E27FC236}">
                <a16:creationId xmlns:a16="http://schemas.microsoft.com/office/drawing/2014/main" id="{97CE8BF2-B0D3-744C-881D-7AA554919038}"/>
              </a:ext>
            </a:extLst>
          </p:cNvPr>
          <p:cNvSpPr/>
          <p:nvPr userDrawn="1"/>
        </p:nvSpPr>
        <p:spPr>
          <a:xfrm>
            <a:off x="6291123" y="274215"/>
            <a:ext cx="893803" cy="1524000"/>
          </a:xfrm>
          <a:prstGeom prst="roundRect">
            <a:avLst/>
          </a:prstGeom>
          <a:solidFill>
            <a:srgbClr val="FF98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bject 9">
            <a:extLst>
              <a:ext uri="{FF2B5EF4-FFF2-40B4-BE49-F238E27FC236}">
                <a16:creationId xmlns:a16="http://schemas.microsoft.com/office/drawing/2014/main" id="{FB538D0C-E539-004D-874D-F1AB795CC947}"/>
              </a:ext>
            </a:extLst>
          </p:cNvPr>
          <p:cNvSpPr txBox="1"/>
          <p:nvPr userDrawn="1"/>
        </p:nvSpPr>
        <p:spPr>
          <a:xfrm>
            <a:off x="6472733" y="1252345"/>
            <a:ext cx="573405" cy="408305"/>
          </a:xfrm>
          <a:prstGeom prst="rect">
            <a:avLst/>
          </a:prstGeom>
        </p:spPr>
        <p:txBody>
          <a:bodyPr vert="horz" wrap="square" lIns="0" tIns="27305" rIns="0" bIns="0" rtlCol="0">
            <a:spAutoFit/>
          </a:bodyPr>
          <a:lstStyle/>
          <a:p>
            <a:pPr marL="12700" marR="508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p:txBody>
      </p:sp>
      <p:sp>
        <p:nvSpPr>
          <p:cNvPr id="10" name="object 10">
            <a:extLst>
              <a:ext uri="{FF2B5EF4-FFF2-40B4-BE49-F238E27FC236}">
                <a16:creationId xmlns:a16="http://schemas.microsoft.com/office/drawing/2014/main" id="{AC178DF3-93D5-DC4F-A8CC-58D5FB0A3B7A}"/>
              </a:ext>
            </a:extLst>
          </p:cNvPr>
          <p:cNvSpPr/>
          <p:nvPr userDrawn="1"/>
        </p:nvSpPr>
        <p:spPr>
          <a:xfrm>
            <a:off x="6370956" y="457200"/>
            <a:ext cx="715644" cy="731698"/>
          </a:xfrm>
          <a:prstGeom prst="rect">
            <a:avLst/>
          </a:prstGeom>
          <a:blipFill>
            <a:blip r:embed="rId2" cstate="print"/>
            <a:stretch>
              <a:fillRect/>
            </a:stretch>
          </a:blipFill>
        </p:spPr>
        <p:txBody>
          <a:bodyPr wrap="square" lIns="0" tIns="0" rIns="0" bIns="0" rtlCol="0"/>
          <a:lstStyle/>
          <a:p>
            <a:endParaRPr dirty="0"/>
          </a:p>
        </p:txBody>
      </p:sp>
      <p:sp>
        <p:nvSpPr>
          <p:cNvPr id="13" name="object 2">
            <a:extLst>
              <a:ext uri="{FF2B5EF4-FFF2-40B4-BE49-F238E27FC236}">
                <a16:creationId xmlns:a16="http://schemas.microsoft.com/office/drawing/2014/main" id="{646A9695-D4A3-524D-93F5-A40CCB7EEAC9}"/>
              </a:ext>
            </a:extLst>
          </p:cNvPr>
          <p:cNvSpPr txBox="1"/>
          <p:nvPr userDrawn="1"/>
        </p:nvSpPr>
        <p:spPr>
          <a:xfrm>
            <a:off x="457200" y="533400"/>
            <a:ext cx="5859145" cy="269240"/>
          </a:xfrm>
          <a:prstGeom prst="rect">
            <a:avLst/>
          </a:prstGeom>
        </p:spPr>
        <p:txBody>
          <a:bodyPr vert="horz" wrap="square" lIns="0" tIns="12700" rIns="0" bIns="0" rtlCol="0">
            <a:spAutoFit/>
          </a:bodyPr>
          <a:lstStyle/>
          <a:p>
            <a:pPr marL="12700">
              <a:lnSpc>
                <a:spcPct val="100000"/>
              </a:lnSpc>
              <a:spcBef>
                <a:spcPts val="100"/>
              </a:spcBef>
            </a:pPr>
            <a:r>
              <a:rPr lang="en-US" sz="1600" dirty="0">
                <a:solidFill>
                  <a:srgbClr val="252525"/>
                </a:solidFill>
                <a:latin typeface="Times New Roman"/>
                <a:cs typeface="Times New Roman"/>
              </a:rPr>
              <a:t>Launching and Configuring an Amazon EC2 Instance</a:t>
            </a:r>
            <a:endParaRPr sz="1600" dirty="0">
              <a:latin typeface="Times New Roman"/>
              <a:cs typeface="Times New Roman"/>
            </a:endParaRPr>
          </a:p>
        </p:txBody>
      </p:sp>
      <p:sp>
        <p:nvSpPr>
          <p:cNvPr id="2" name="TextBox 1">
            <a:extLst>
              <a:ext uri="{FF2B5EF4-FFF2-40B4-BE49-F238E27FC236}">
                <a16:creationId xmlns:a16="http://schemas.microsoft.com/office/drawing/2014/main" id="{D64E608B-E32A-5347-9BE5-1A4748CC9587}"/>
              </a:ext>
            </a:extLst>
          </p:cNvPr>
          <p:cNvSpPr txBox="1"/>
          <p:nvPr userDrawn="1"/>
        </p:nvSpPr>
        <p:spPr>
          <a:xfrm>
            <a:off x="1596044" y="9626138"/>
            <a:ext cx="184731" cy="369332"/>
          </a:xfrm>
          <a:prstGeom prst="rect">
            <a:avLst/>
          </a:prstGeom>
          <a:noFill/>
        </p:spPr>
        <p:txBody>
          <a:bodyPr wrap="none" rtlCol="0">
            <a:spAutoFit/>
          </a:bodyPr>
          <a:lstStyle/>
          <a:p>
            <a:endParaRPr lang="en-US" dirty="0"/>
          </a:p>
        </p:txBody>
      </p:sp>
      <p:sp>
        <p:nvSpPr>
          <p:cNvPr id="3" name="TextBox 2">
            <a:extLst>
              <a:ext uri="{FF2B5EF4-FFF2-40B4-BE49-F238E27FC236}">
                <a16:creationId xmlns:a16="http://schemas.microsoft.com/office/drawing/2014/main" id="{21248F1C-B5F1-6F4C-AAB1-70A15C1F1A2E}"/>
              </a:ext>
            </a:extLst>
          </p:cNvPr>
          <p:cNvSpPr txBox="1"/>
          <p:nvPr userDrawn="1"/>
        </p:nvSpPr>
        <p:spPr>
          <a:xfrm>
            <a:off x="1097280" y="9559636"/>
            <a:ext cx="184731" cy="369332"/>
          </a:xfrm>
          <a:prstGeom prst="rect">
            <a:avLst/>
          </a:prstGeom>
          <a:noFill/>
        </p:spPr>
        <p:txBody>
          <a:bodyPr wrap="none" rtlCol="0">
            <a:spAutoFit/>
          </a:bodyPr>
          <a:lstStyle/>
          <a:p>
            <a:endParaRPr lang="en-US" dirty="0"/>
          </a:p>
        </p:txBody>
      </p:sp>
      <p:sp>
        <p:nvSpPr>
          <p:cNvPr id="5" name="Footer Placeholder 4">
            <a:extLst>
              <a:ext uri="{FF2B5EF4-FFF2-40B4-BE49-F238E27FC236}">
                <a16:creationId xmlns:a16="http://schemas.microsoft.com/office/drawing/2014/main" id="{2434E6BC-A224-844A-BB6E-E35BC90EB75F}"/>
              </a:ext>
            </a:extLst>
          </p:cNvPr>
          <p:cNvSpPr>
            <a:spLocks noGrp="1"/>
          </p:cNvSpPr>
          <p:nvPr>
            <p:ph type="ftr" sz="quarter" idx="10"/>
          </p:nvPr>
        </p:nvSpPr>
        <p:spPr/>
        <p:txBody>
          <a:bodyPr/>
          <a:lstStyle/>
          <a:p>
            <a:r>
              <a:rPr lang="en-US" sz="1200"/>
              <a:t>© 2020, Amazon Web Services, Inc. or its affiliates. All rights reserved</a:t>
            </a:r>
            <a:br>
              <a:rPr lang="en-US" sz="1200"/>
            </a:br>
            <a:fld id="{D273C2DB-FDB7-F74B-A637-2505178F0C37}" type="slidenum">
              <a:rPr lang="en-US" sz="1200" smtClean="0"/>
              <a:pPr/>
              <a:t>‹#›</a:t>
            </a:fld>
            <a:endParaRPr lang="en-US" sz="1200"/>
          </a:p>
          <a:p>
            <a:endParaRPr lang="en-US" dirty="0"/>
          </a:p>
        </p:txBody>
      </p:sp>
    </p:spTree>
    <p:extLst>
      <p:ext uri="{BB962C8B-B14F-4D97-AF65-F5344CB8AC3E}">
        <p14:creationId xmlns:p14="http://schemas.microsoft.com/office/powerpoint/2010/main" val="15052912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2">
            <a:extLst>
              <a:ext uri="{FF2B5EF4-FFF2-40B4-BE49-F238E27FC236}">
                <a16:creationId xmlns:a16="http://schemas.microsoft.com/office/drawing/2014/main" id="{8C6045E0-4E12-DC47-BDFE-3048B8D9A881}"/>
              </a:ext>
            </a:extLst>
          </p:cNvPr>
          <p:cNvSpPr>
            <a:spLocks noChangeArrowheads="1"/>
          </p:cNvSpPr>
          <p:nvPr/>
        </p:nvSpPr>
        <p:spPr bwMode="auto">
          <a:xfrm>
            <a:off x="0" y="98374"/>
            <a:ext cx="196272" cy="392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7155" tIns="48578" rIns="97155" bIns="48578" numCol="1" anchor="ctr" anchorCtr="0" compatLnSpc="1">
            <a:prstTxWarp prst="textNoShape">
              <a:avLst/>
            </a:prstTxWarp>
            <a:spAutoFit/>
          </a:bodyPr>
          <a:lstStyle/>
          <a:p>
            <a:endParaRPr lang="en-US" sz="1913"/>
          </a:p>
        </p:txBody>
      </p:sp>
      <p:pic>
        <p:nvPicPr>
          <p:cNvPr id="1025" name="Picture 41">
            <a:extLst>
              <a:ext uri="{FF2B5EF4-FFF2-40B4-BE49-F238E27FC236}">
                <a16:creationId xmlns:a16="http://schemas.microsoft.com/office/drawing/2014/main" id="{BA978F0E-66D4-3249-894C-86D03ADB6AE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4352" y="200818"/>
            <a:ext cx="1215209" cy="275442"/>
          </a:xfrm>
          <a:prstGeom prst="rect">
            <a:avLst/>
          </a:prstGeom>
          <a:noFill/>
          <a:extLst>
            <a:ext uri="{909E8E84-426E-40DD-AFC4-6F175D3DCCD1}">
              <a14:hiddenFill xmlns:a14="http://schemas.microsoft.com/office/drawing/2010/main">
                <a:solidFill>
                  <a:srgbClr val="FFFFFF"/>
                </a:solidFill>
              </a14:hiddenFill>
            </a:ext>
          </a:extLst>
        </p:spPr>
      </p:pic>
      <p:sp>
        <p:nvSpPr>
          <p:cNvPr id="6" name="Title Placeholder 5">
            <a:extLst>
              <a:ext uri="{FF2B5EF4-FFF2-40B4-BE49-F238E27FC236}">
                <a16:creationId xmlns:a16="http://schemas.microsoft.com/office/drawing/2014/main" id="{6D651950-658D-7044-AD0F-B79BEC035910}"/>
              </a:ext>
            </a:extLst>
          </p:cNvPr>
          <p:cNvSpPr>
            <a:spLocks noGrp="1"/>
          </p:cNvSpPr>
          <p:nvPr>
            <p:ph type="title"/>
          </p:nvPr>
        </p:nvSpPr>
        <p:spPr>
          <a:xfrm>
            <a:off x="2845254" y="17559"/>
            <a:ext cx="4927146" cy="639773"/>
          </a:xfrm>
          <a:prstGeom prst="rect">
            <a:avLst/>
          </a:prstGeom>
        </p:spPr>
        <p:txBody>
          <a:bodyPr vert="horz" lIns="91440" tIns="45720" rIns="91440" bIns="45720" rtlCol="0" anchor="ctr">
            <a:normAutofit/>
          </a:bodyPr>
          <a:lstStyle/>
          <a:p>
            <a:r>
              <a:rPr lang="en-US"/>
              <a:t>Click to edit Master title style</a:t>
            </a:r>
          </a:p>
        </p:txBody>
      </p:sp>
      <p:sp>
        <p:nvSpPr>
          <p:cNvPr id="10" name="object 7">
            <a:extLst>
              <a:ext uri="{FF2B5EF4-FFF2-40B4-BE49-F238E27FC236}">
                <a16:creationId xmlns:a16="http://schemas.microsoft.com/office/drawing/2014/main" id="{D8CC42B7-AA0C-2C4B-A2EB-E518E034D271}"/>
              </a:ext>
            </a:extLst>
          </p:cNvPr>
          <p:cNvSpPr/>
          <p:nvPr/>
        </p:nvSpPr>
        <p:spPr>
          <a:xfrm>
            <a:off x="0" y="914400"/>
            <a:ext cx="7153909" cy="0"/>
          </a:xfrm>
          <a:custGeom>
            <a:avLst/>
            <a:gdLst/>
            <a:ahLst/>
            <a:cxnLst/>
            <a:rect l="l" t="t" r="r" b="b"/>
            <a:pathLst>
              <a:path w="7153909">
                <a:moveTo>
                  <a:pt x="0" y="0"/>
                </a:moveTo>
                <a:lnTo>
                  <a:pt x="7153909" y="0"/>
                </a:lnTo>
              </a:path>
            </a:pathLst>
          </a:custGeom>
          <a:ln w="76200">
            <a:solidFill>
              <a:srgbClr val="222E3D"/>
            </a:solidFill>
          </a:ln>
        </p:spPr>
        <p:txBody>
          <a:bodyPr wrap="square" lIns="0" tIns="0" rIns="0" bIns="0" rtlCol="0"/>
          <a:lstStyle/>
          <a:p>
            <a:endParaRPr/>
          </a:p>
        </p:txBody>
      </p:sp>
      <p:sp>
        <p:nvSpPr>
          <p:cNvPr id="9" name="Rectangle 2">
            <a:extLst>
              <a:ext uri="{FF2B5EF4-FFF2-40B4-BE49-F238E27FC236}">
                <a16:creationId xmlns:a16="http://schemas.microsoft.com/office/drawing/2014/main" id="{5B504F21-B7C7-E247-9C42-B34F7FD83621}"/>
              </a:ext>
            </a:extLst>
          </p:cNvPr>
          <p:cNvSpPr>
            <a:spLocks noChangeArrowheads="1"/>
          </p:cNvSpPr>
          <p:nvPr userDrawn="1"/>
        </p:nvSpPr>
        <p:spPr bwMode="auto">
          <a:xfrm>
            <a:off x="0" y="98374"/>
            <a:ext cx="196272" cy="392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7155" tIns="48578" rIns="97155" bIns="48578" numCol="1" anchor="ctr" anchorCtr="0" compatLnSpc="1">
            <a:prstTxWarp prst="textNoShape">
              <a:avLst/>
            </a:prstTxWarp>
            <a:spAutoFit/>
          </a:bodyPr>
          <a:lstStyle/>
          <a:p>
            <a:endParaRPr lang="en-US" sz="1913"/>
          </a:p>
        </p:txBody>
      </p:sp>
      <p:pic>
        <p:nvPicPr>
          <p:cNvPr id="11" name="Picture 41">
            <a:extLst>
              <a:ext uri="{FF2B5EF4-FFF2-40B4-BE49-F238E27FC236}">
                <a16:creationId xmlns:a16="http://schemas.microsoft.com/office/drawing/2014/main" id="{AC883D1C-EED3-AA42-9277-BA088A2A6047}"/>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534352" y="200818"/>
            <a:ext cx="1215209" cy="275442"/>
          </a:xfrm>
          <a:prstGeom prst="rect">
            <a:avLst/>
          </a:prstGeom>
          <a:noFill/>
          <a:extLst>
            <a:ext uri="{909E8E84-426E-40DD-AFC4-6F175D3DCCD1}">
              <a14:hiddenFill xmlns:a14="http://schemas.microsoft.com/office/drawing/2010/main">
                <a:solidFill>
                  <a:srgbClr val="FFFFFF"/>
                </a:solidFill>
              </a14:hiddenFill>
            </a:ext>
          </a:extLst>
        </p:spPr>
      </p:pic>
      <p:sp>
        <p:nvSpPr>
          <p:cNvPr id="13" name="object 7">
            <a:extLst>
              <a:ext uri="{FF2B5EF4-FFF2-40B4-BE49-F238E27FC236}">
                <a16:creationId xmlns:a16="http://schemas.microsoft.com/office/drawing/2014/main" id="{16F22899-3B78-1A42-B51D-8803D444F04D}"/>
              </a:ext>
            </a:extLst>
          </p:cNvPr>
          <p:cNvSpPr/>
          <p:nvPr userDrawn="1"/>
        </p:nvSpPr>
        <p:spPr>
          <a:xfrm>
            <a:off x="0" y="914400"/>
            <a:ext cx="7153909" cy="0"/>
          </a:xfrm>
          <a:custGeom>
            <a:avLst/>
            <a:gdLst/>
            <a:ahLst/>
            <a:cxnLst/>
            <a:rect l="l" t="t" r="r" b="b"/>
            <a:pathLst>
              <a:path w="7153909">
                <a:moveTo>
                  <a:pt x="0" y="0"/>
                </a:moveTo>
                <a:lnTo>
                  <a:pt x="7153909" y="0"/>
                </a:lnTo>
              </a:path>
            </a:pathLst>
          </a:custGeom>
          <a:ln w="76200">
            <a:solidFill>
              <a:srgbClr val="222E3D"/>
            </a:solidFill>
          </a:ln>
        </p:spPr>
        <p:txBody>
          <a:bodyPr wrap="square" lIns="0" tIns="0" rIns="0" bIns="0" rtlCol="0"/>
          <a:lstStyle/>
          <a:p>
            <a:endParaRPr/>
          </a:p>
        </p:txBody>
      </p:sp>
      <p:sp>
        <p:nvSpPr>
          <p:cNvPr id="5" name="Footer Placeholder 4">
            <a:extLst>
              <a:ext uri="{FF2B5EF4-FFF2-40B4-BE49-F238E27FC236}">
                <a16:creationId xmlns:a16="http://schemas.microsoft.com/office/drawing/2014/main" id="{8001EFFC-C014-FA47-92D6-7D1B89C04D07}"/>
              </a:ext>
            </a:extLst>
          </p:cNvPr>
          <p:cNvSpPr>
            <a:spLocks noGrp="1"/>
          </p:cNvSpPr>
          <p:nvPr>
            <p:ph type="ftr" sz="quarter" idx="3"/>
          </p:nvPr>
        </p:nvSpPr>
        <p:spPr>
          <a:xfrm>
            <a:off x="-15941" y="9352691"/>
            <a:ext cx="7924800" cy="717453"/>
          </a:xfrm>
          <a:prstGeom prst="rect">
            <a:avLst/>
          </a:prstGeom>
          <a:solidFill>
            <a:schemeClr val="bg1">
              <a:lumMod val="95000"/>
            </a:schemeClr>
          </a:solidFill>
        </p:spPr>
        <p:txBody>
          <a:bodyPr vert="horz" lIns="91440" tIns="45720" rIns="91440" bIns="45720" rtlCol="0" anchor="ctr"/>
          <a:lstStyle>
            <a:lvl1pPr algn="ctr">
              <a:defRPr sz="1200">
                <a:solidFill>
                  <a:schemeClr val="tx1">
                    <a:tint val="75000"/>
                  </a:schemeClr>
                </a:solidFill>
              </a:defRPr>
            </a:lvl1pPr>
          </a:lstStyle>
          <a:p>
            <a:r>
              <a:rPr lang="en-US" sz="1200" dirty="0"/>
              <a:t>© 2020, Amazon Web Services, Inc. or its affiliates. All rights reserved</a:t>
            </a:r>
            <a:br>
              <a:rPr lang="en-US" sz="1200" dirty="0"/>
            </a:br>
            <a:fld id="{D273C2DB-FDB7-F74B-A637-2505178F0C37}" type="slidenum">
              <a:rPr lang="en-US" sz="1200" smtClean="0"/>
              <a:pPr/>
              <a:t>‹#›</a:t>
            </a:fld>
            <a:endParaRPr lang="en-US" sz="1200" dirty="0"/>
          </a:p>
          <a:p>
            <a:endParaRPr lang="en-US" dirty="0"/>
          </a:p>
        </p:txBody>
      </p:sp>
    </p:spTree>
    <p:extLst>
      <p:ext uri="{BB962C8B-B14F-4D97-AF65-F5344CB8AC3E}">
        <p14:creationId xmlns:p14="http://schemas.microsoft.com/office/powerpoint/2010/main" val="34946458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Lst>
  <p:txStyles>
    <p:titleStyle>
      <a:lvl1pPr algn="r" defTabSz="777240" rtl="0" eaLnBrk="1" latinLnBrk="0" hangingPunct="1">
        <a:lnSpc>
          <a:spcPct val="90000"/>
        </a:lnSpc>
        <a:spcBef>
          <a:spcPct val="0"/>
        </a:spcBef>
        <a:buNone/>
        <a:defRPr sz="1700" b="1"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1169"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1169"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169"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169"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169"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80">
          <p15:clr>
            <a:srgbClr val="F26B43"/>
          </p15:clr>
        </p15:guide>
        <p15:guide id="2" pos="230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2.png"/><Relationship Id="rId4" Type="http://schemas.openxmlformats.org/officeDocument/2006/relationships/image" Target="../media/image11.jp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3.png"/><Relationship Id="rId5" Type="http://schemas.openxmlformats.org/officeDocument/2006/relationships/image" Target="../media/image7.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3.png"/><Relationship Id="rId7"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7452171-F035-2640-B8E4-2ABCEB5A5E91}"/>
              </a:ext>
            </a:extLst>
          </p:cNvPr>
          <p:cNvSpPr/>
          <p:nvPr/>
        </p:nvSpPr>
        <p:spPr>
          <a:xfrm>
            <a:off x="0" y="3962400"/>
            <a:ext cx="5410200" cy="1219200"/>
          </a:xfrm>
          <a:prstGeom prst="rect">
            <a:avLst/>
          </a:prstGeom>
          <a:solidFill>
            <a:srgbClr val="FF990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4E52C95-C438-A64B-AD33-FADC6B141E72}"/>
              </a:ext>
            </a:extLst>
          </p:cNvPr>
          <p:cNvSpPr txBox="1"/>
          <p:nvPr/>
        </p:nvSpPr>
        <p:spPr>
          <a:xfrm>
            <a:off x="533400" y="4341167"/>
            <a:ext cx="1928733" cy="461665"/>
          </a:xfrm>
          <a:prstGeom prst="rect">
            <a:avLst/>
          </a:prstGeom>
          <a:noFill/>
        </p:spPr>
        <p:txBody>
          <a:bodyPr wrap="none" rtlCol="0">
            <a:spAutoFit/>
          </a:bodyPr>
          <a:lstStyle/>
          <a:p>
            <a:r>
              <a:rPr lang="en-US" sz="2400" dirty="0">
                <a:solidFill>
                  <a:srgbClr val="232F3E"/>
                </a:solidFill>
              </a:rPr>
              <a:t>Activity Guide</a:t>
            </a:r>
          </a:p>
        </p:txBody>
      </p:sp>
      <p:sp>
        <p:nvSpPr>
          <p:cNvPr id="12" name="TextBox 11">
            <a:extLst>
              <a:ext uri="{FF2B5EF4-FFF2-40B4-BE49-F238E27FC236}">
                <a16:creationId xmlns:a16="http://schemas.microsoft.com/office/drawing/2014/main" id="{AF789C91-0319-A24F-AAF4-AA3B0D2D37B5}"/>
              </a:ext>
            </a:extLst>
          </p:cNvPr>
          <p:cNvSpPr txBox="1"/>
          <p:nvPr/>
        </p:nvSpPr>
        <p:spPr>
          <a:xfrm>
            <a:off x="493776" y="5281396"/>
            <a:ext cx="5257800" cy="2877711"/>
          </a:xfrm>
          <a:prstGeom prst="rect">
            <a:avLst/>
          </a:prstGeom>
          <a:noFill/>
        </p:spPr>
        <p:txBody>
          <a:bodyPr wrap="square" rtlCol="0">
            <a:spAutoFit/>
          </a:bodyPr>
          <a:lstStyle/>
          <a:p>
            <a:r>
              <a:rPr lang="en-US" sz="1400" b="1" dirty="0">
                <a:solidFill>
                  <a:srgbClr val="232F3E"/>
                </a:solidFill>
              </a:rPr>
              <a:t>How to Use</a:t>
            </a:r>
          </a:p>
          <a:p>
            <a:endParaRPr lang="en-US" sz="1100" dirty="0">
              <a:solidFill>
                <a:srgbClr val="232F3E"/>
              </a:solidFill>
            </a:endParaRPr>
          </a:p>
          <a:p>
            <a:r>
              <a:rPr lang="en-US" sz="1100" dirty="0">
                <a:solidFill>
                  <a:srgbClr val="232F3E"/>
                </a:solidFill>
              </a:rPr>
              <a:t>This document is both a Student Guide and an Educator Guide. Print the Student Guide as a PDF for distribution to your students. You can also print this Educator Guide (</a:t>
            </a:r>
            <a:r>
              <a:rPr lang="en-US" sz="1100" i="1" dirty="0">
                <a:solidFill>
                  <a:srgbClr val="232F3E"/>
                </a:solidFill>
              </a:rPr>
              <a:t>see instructions below</a:t>
            </a:r>
            <a:r>
              <a:rPr lang="en-US" sz="1100" dirty="0">
                <a:solidFill>
                  <a:srgbClr val="232F3E"/>
                </a:solidFill>
              </a:rPr>
              <a:t>).</a:t>
            </a:r>
          </a:p>
          <a:p>
            <a:endParaRPr lang="en-US" sz="1100" b="1" dirty="0">
              <a:solidFill>
                <a:srgbClr val="232F3E"/>
              </a:solidFill>
            </a:endParaRPr>
          </a:p>
          <a:p>
            <a:r>
              <a:rPr lang="en-US" sz="1100" b="1" dirty="0">
                <a:solidFill>
                  <a:srgbClr val="232F3E"/>
                </a:solidFill>
              </a:rPr>
              <a:t>Printing Student Guide</a:t>
            </a:r>
          </a:p>
          <a:p>
            <a:pPr marL="171450" indent="-171450">
              <a:buFont typeface="Arial" panose="020B0604020202020204" pitchFamily="34" charset="0"/>
              <a:buChar char="•"/>
            </a:pPr>
            <a:r>
              <a:rPr lang="en-US" sz="1100" dirty="0">
                <a:solidFill>
                  <a:srgbClr val="232F3E"/>
                </a:solidFill>
              </a:rPr>
              <a:t>Click </a:t>
            </a:r>
            <a:r>
              <a:rPr lang="en-US" sz="1100" b="1" dirty="0">
                <a:solidFill>
                  <a:srgbClr val="232F3E"/>
                </a:solidFill>
              </a:rPr>
              <a:t>View &gt; Normal</a:t>
            </a:r>
          </a:p>
          <a:p>
            <a:pPr marL="171450" indent="-171450">
              <a:buFont typeface="Arial" panose="020B0604020202020204" pitchFamily="34" charset="0"/>
              <a:buChar char="•"/>
            </a:pPr>
            <a:r>
              <a:rPr lang="en-US" sz="1100" b="1" dirty="0">
                <a:solidFill>
                  <a:srgbClr val="232F3E"/>
                </a:solidFill>
              </a:rPr>
              <a:t>Windows</a:t>
            </a:r>
            <a:r>
              <a:rPr lang="en-US" sz="1100" dirty="0">
                <a:solidFill>
                  <a:srgbClr val="232F3E"/>
                </a:solidFill>
              </a:rPr>
              <a:t>:</a:t>
            </a:r>
            <a:endParaRPr lang="en-US" sz="1100" b="1" dirty="0">
              <a:solidFill>
                <a:srgbClr val="232F3E"/>
              </a:solidFill>
            </a:endParaRPr>
          </a:p>
          <a:p>
            <a:pPr marL="628650" lvl="1" indent="-171450">
              <a:buFont typeface="Arial" panose="020B0604020202020204" pitchFamily="34" charset="0"/>
              <a:buChar char="•"/>
            </a:pPr>
            <a:r>
              <a:rPr lang="en-US" sz="1100" b="1" dirty="0">
                <a:solidFill>
                  <a:srgbClr val="232F3E"/>
                </a:solidFill>
              </a:rPr>
              <a:t>File &gt; Export &gt; Create PDF</a:t>
            </a:r>
          </a:p>
          <a:p>
            <a:pPr marL="171450" indent="-171450">
              <a:buFont typeface="Arial" panose="020B0604020202020204" pitchFamily="34" charset="0"/>
              <a:buChar char="•"/>
            </a:pPr>
            <a:r>
              <a:rPr lang="en-US" sz="1100" b="1" dirty="0">
                <a:solidFill>
                  <a:srgbClr val="232F3E"/>
                </a:solidFill>
              </a:rPr>
              <a:t>Mac</a:t>
            </a:r>
            <a:r>
              <a:rPr lang="en-US" sz="1100" dirty="0">
                <a:solidFill>
                  <a:srgbClr val="232F3E"/>
                </a:solidFill>
              </a:rPr>
              <a:t> </a:t>
            </a:r>
          </a:p>
          <a:p>
            <a:pPr marL="628650" lvl="1" indent="-171450">
              <a:buFont typeface="Arial" panose="020B0604020202020204" pitchFamily="34" charset="0"/>
              <a:buChar char="•"/>
            </a:pPr>
            <a:r>
              <a:rPr lang="en-US" sz="1100" b="1" dirty="0">
                <a:solidFill>
                  <a:srgbClr val="232F3E"/>
                </a:solidFill>
              </a:rPr>
              <a:t>File &gt; Export &gt; File Format: PDF</a:t>
            </a:r>
          </a:p>
          <a:p>
            <a:pPr marL="628650" lvl="1" indent="-171450">
              <a:buFont typeface="Arial" panose="020B0604020202020204" pitchFamily="34" charset="0"/>
              <a:buChar char="•"/>
            </a:pPr>
            <a:endParaRPr lang="en-US" sz="1100" dirty="0">
              <a:solidFill>
                <a:srgbClr val="232F3E"/>
              </a:solidFill>
            </a:endParaRPr>
          </a:p>
          <a:p>
            <a:r>
              <a:rPr lang="en-US" sz="1100" b="1" dirty="0">
                <a:solidFill>
                  <a:srgbClr val="232F3E"/>
                </a:solidFill>
              </a:rPr>
              <a:t>Printing Educator Guide</a:t>
            </a:r>
          </a:p>
          <a:p>
            <a:pPr marL="171450" indent="-171450">
              <a:buFont typeface="Arial" panose="020B0604020202020204" pitchFamily="34" charset="0"/>
              <a:buChar char="•"/>
            </a:pPr>
            <a:r>
              <a:rPr lang="en-US" sz="1100" dirty="0">
                <a:solidFill>
                  <a:srgbClr val="232F3E"/>
                </a:solidFill>
              </a:rPr>
              <a:t>Click </a:t>
            </a:r>
            <a:r>
              <a:rPr lang="en-US" sz="1100" b="1" dirty="0">
                <a:solidFill>
                  <a:srgbClr val="232F3E"/>
                </a:solidFill>
              </a:rPr>
              <a:t>View &gt; Notes Pages</a:t>
            </a:r>
          </a:p>
          <a:p>
            <a:pPr marL="171450" indent="-171450">
              <a:buFont typeface="Arial" panose="020B0604020202020204" pitchFamily="34" charset="0"/>
              <a:buChar char="•"/>
            </a:pPr>
            <a:r>
              <a:rPr lang="en-US" sz="1100" b="1" dirty="0">
                <a:solidFill>
                  <a:srgbClr val="232F3E"/>
                </a:solidFill>
              </a:rPr>
              <a:t>File &gt; Print &gt; Layout: Notes</a:t>
            </a:r>
          </a:p>
        </p:txBody>
      </p:sp>
      <p:sp>
        <p:nvSpPr>
          <p:cNvPr id="13" name="Footer Placeholder 3">
            <a:extLst>
              <a:ext uri="{FF2B5EF4-FFF2-40B4-BE49-F238E27FC236}">
                <a16:creationId xmlns:a16="http://schemas.microsoft.com/office/drawing/2014/main" id="{FE9696BC-48EF-D74D-9646-7D3EE9AB8F38}"/>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1</a:t>
            </a:fld>
            <a:endParaRPr lang="en-US"/>
          </a:p>
          <a:p>
            <a:endParaRPr lang="en-US" dirty="0"/>
          </a:p>
        </p:txBody>
      </p:sp>
    </p:spTree>
    <p:extLst>
      <p:ext uri="{BB962C8B-B14F-4D97-AF65-F5344CB8AC3E}">
        <p14:creationId xmlns:p14="http://schemas.microsoft.com/office/powerpoint/2010/main" val="915735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9365" y="817879"/>
            <a:ext cx="4806950" cy="269240"/>
          </a:xfrm>
          <a:prstGeom prst="rect">
            <a:avLst/>
          </a:prstGeom>
        </p:spPr>
        <p:txBody>
          <a:bodyPr vert="horz" wrap="square" lIns="0" tIns="12065" rIns="0" bIns="0" rtlCol="0">
            <a:spAutoFit/>
          </a:bodyPr>
          <a:lstStyle/>
          <a:p>
            <a:pPr marL="12700">
              <a:lnSpc>
                <a:spcPct val="100000"/>
              </a:lnSpc>
              <a:spcBef>
                <a:spcPts val="95"/>
              </a:spcBef>
            </a:pPr>
            <a:r>
              <a:rPr sz="1600" spc="30" dirty="0">
                <a:solidFill>
                  <a:srgbClr val="262626"/>
                </a:solidFill>
                <a:latin typeface="Trebuchet MS"/>
                <a:cs typeface="Trebuchet MS"/>
              </a:rPr>
              <a:t>Launching</a:t>
            </a:r>
            <a:r>
              <a:rPr sz="1600" spc="-65" dirty="0">
                <a:solidFill>
                  <a:srgbClr val="262626"/>
                </a:solidFill>
                <a:latin typeface="Trebuchet MS"/>
                <a:cs typeface="Trebuchet MS"/>
              </a:rPr>
              <a:t> </a:t>
            </a:r>
            <a:r>
              <a:rPr sz="1600" spc="35" dirty="0">
                <a:solidFill>
                  <a:srgbClr val="262626"/>
                </a:solidFill>
                <a:latin typeface="Trebuchet MS"/>
                <a:cs typeface="Trebuchet MS"/>
              </a:rPr>
              <a:t>and</a:t>
            </a:r>
            <a:r>
              <a:rPr sz="1600" spc="-65" dirty="0">
                <a:solidFill>
                  <a:srgbClr val="262626"/>
                </a:solidFill>
                <a:latin typeface="Trebuchet MS"/>
                <a:cs typeface="Trebuchet MS"/>
              </a:rPr>
              <a:t> </a:t>
            </a:r>
            <a:r>
              <a:rPr sz="1600" spc="25" dirty="0">
                <a:solidFill>
                  <a:srgbClr val="262626"/>
                </a:solidFill>
                <a:latin typeface="Trebuchet MS"/>
                <a:cs typeface="Trebuchet MS"/>
              </a:rPr>
              <a:t>configuring</a:t>
            </a:r>
            <a:r>
              <a:rPr sz="1600" spc="-65" dirty="0">
                <a:solidFill>
                  <a:srgbClr val="262626"/>
                </a:solidFill>
                <a:latin typeface="Trebuchet MS"/>
                <a:cs typeface="Trebuchet MS"/>
              </a:rPr>
              <a:t> </a:t>
            </a:r>
            <a:r>
              <a:rPr sz="1600" spc="30" dirty="0">
                <a:solidFill>
                  <a:srgbClr val="262626"/>
                </a:solidFill>
                <a:latin typeface="Trebuchet MS"/>
                <a:cs typeface="Trebuchet MS"/>
              </a:rPr>
              <a:t>an</a:t>
            </a:r>
            <a:r>
              <a:rPr sz="1600" spc="-65" dirty="0">
                <a:solidFill>
                  <a:srgbClr val="262626"/>
                </a:solidFill>
                <a:latin typeface="Trebuchet MS"/>
                <a:cs typeface="Trebuchet MS"/>
              </a:rPr>
              <a:t> </a:t>
            </a:r>
            <a:r>
              <a:rPr sz="1600" spc="50" dirty="0">
                <a:solidFill>
                  <a:srgbClr val="262626"/>
                </a:solidFill>
                <a:latin typeface="Trebuchet MS"/>
                <a:cs typeface="Trebuchet MS"/>
              </a:rPr>
              <a:t>Amazon</a:t>
            </a:r>
            <a:r>
              <a:rPr sz="1600" spc="-65" dirty="0">
                <a:solidFill>
                  <a:srgbClr val="262626"/>
                </a:solidFill>
                <a:latin typeface="Trebuchet MS"/>
                <a:cs typeface="Trebuchet MS"/>
              </a:rPr>
              <a:t> </a:t>
            </a:r>
            <a:r>
              <a:rPr sz="1600" spc="45" dirty="0">
                <a:solidFill>
                  <a:srgbClr val="262626"/>
                </a:solidFill>
                <a:latin typeface="Trebuchet MS"/>
                <a:cs typeface="Trebuchet MS"/>
              </a:rPr>
              <a:t>EC2</a:t>
            </a:r>
            <a:r>
              <a:rPr sz="1600" spc="-65" dirty="0">
                <a:solidFill>
                  <a:srgbClr val="262626"/>
                </a:solidFill>
                <a:latin typeface="Trebuchet MS"/>
                <a:cs typeface="Trebuchet MS"/>
              </a:rPr>
              <a:t> </a:t>
            </a:r>
            <a:r>
              <a:rPr sz="1600" spc="5" dirty="0">
                <a:solidFill>
                  <a:srgbClr val="262626"/>
                </a:solidFill>
                <a:latin typeface="Trebuchet MS"/>
                <a:cs typeface="Trebuchet MS"/>
              </a:rPr>
              <a:t>Instance</a:t>
            </a:r>
            <a:endParaRPr sz="1600" dirty="0">
              <a:latin typeface="Trebuchet MS"/>
              <a:cs typeface="Trebuchet MS"/>
            </a:endParaRPr>
          </a:p>
        </p:txBody>
      </p:sp>
      <p:sp>
        <p:nvSpPr>
          <p:cNvPr id="4" name="object 4"/>
          <p:cNvSpPr/>
          <p:nvPr/>
        </p:nvSpPr>
        <p:spPr>
          <a:xfrm>
            <a:off x="522708" y="405223"/>
            <a:ext cx="2118154" cy="351017"/>
          </a:xfrm>
          <a:prstGeom prst="rect">
            <a:avLst/>
          </a:prstGeom>
          <a:blipFill>
            <a:blip r:embed="rId3" cstate="print"/>
            <a:stretch>
              <a:fillRect/>
            </a:stretch>
          </a:blipFill>
        </p:spPr>
        <p:txBody>
          <a:bodyPr wrap="square" lIns="0" tIns="0" rIns="0" bIns="0" rtlCol="0"/>
          <a:lstStyle/>
          <a:p>
            <a:endParaRPr dirty="0"/>
          </a:p>
        </p:txBody>
      </p:sp>
      <p:grpSp>
        <p:nvGrpSpPr>
          <p:cNvPr id="5" name="object 5"/>
          <p:cNvGrpSpPr/>
          <p:nvPr/>
        </p:nvGrpSpPr>
        <p:grpSpPr>
          <a:xfrm>
            <a:off x="0" y="111125"/>
            <a:ext cx="7357109" cy="1491615"/>
            <a:chOff x="0" y="111125"/>
            <a:chExt cx="7357109" cy="1491615"/>
          </a:xfrm>
        </p:grpSpPr>
        <p:sp>
          <p:nvSpPr>
            <p:cNvPr id="6" name="object 6"/>
            <p:cNvSpPr/>
            <p:nvPr/>
          </p:nvSpPr>
          <p:spPr>
            <a:xfrm>
              <a:off x="0" y="1275105"/>
              <a:ext cx="7357109" cy="0"/>
            </a:xfrm>
            <a:custGeom>
              <a:avLst/>
              <a:gdLst/>
              <a:ahLst/>
              <a:cxnLst/>
              <a:rect l="l" t="t" r="r" b="b"/>
              <a:pathLst>
                <a:path w="7357109">
                  <a:moveTo>
                    <a:pt x="0" y="0"/>
                  </a:moveTo>
                  <a:lnTo>
                    <a:pt x="6106160" y="0"/>
                  </a:lnTo>
                </a:path>
                <a:path w="7357109">
                  <a:moveTo>
                    <a:pt x="6887210" y="0"/>
                  </a:moveTo>
                  <a:lnTo>
                    <a:pt x="7357115" y="0"/>
                  </a:lnTo>
                </a:path>
              </a:pathLst>
            </a:custGeom>
            <a:ln w="76200">
              <a:solidFill>
                <a:srgbClr val="232F3E"/>
              </a:solidFill>
            </a:ln>
          </p:spPr>
          <p:txBody>
            <a:bodyPr wrap="square" lIns="0" tIns="0" rIns="0" bIns="0" rtlCol="0"/>
            <a:lstStyle/>
            <a:p>
              <a:endParaRPr dirty="0"/>
            </a:p>
          </p:txBody>
        </p:sp>
        <p:sp>
          <p:nvSpPr>
            <p:cNvPr id="7" name="object 7"/>
            <p:cNvSpPr/>
            <p:nvPr/>
          </p:nvSpPr>
          <p:spPr>
            <a:xfrm>
              <a:off x="6031865" y="111125"/>
              <a:ext cx="944244" cy="1491615"/>
            </a:xfrm>
            <a:custGeom>
              <a:avLst/>
              <a:gdLst/>
              <a:ahLst/>
              <a:cxnLst/>
              <a:rect l="l" t="t" r="r" b="b"/>
              <a:pathLst>
                <a:path w="944245" h="1491615">
                  <a:moveTo>
                    <a:pt x="786866" y="0"/>
                  </a:moveTo>
                  <a:lnTo>
                    <a:pt x="157378" y="0"/>
                  </a:lnTo>
                  <a:lnTo>
                    <a:pt x="107634" y="8023"/>
                  </a:lnTo>
                  <a:lnTo>
                    <a:pt x="64432" y="30364"/>
                  </a:lnTo>
                  <a:lnTo>
                    <a:pt x="30364" y="64432"/>
                  </a:lnTo>
                  <a:lnTo>
                    <a:pt x="8023" y="107634"/>
                  </a:lnTo>
                  <a:lnTo>
                    <a:pt x="0" y="157378"/>
                  </a:lnTo>
                  <a:lnTo>
                    <a:pt x="0" y="1334236"/>
                  </a:lnTo>
                  <a:lnTo>
                    <a:pt x="8023" y="1383980"/>
                  </a:lnTo>
                  <a:lnTo>
                    <a:pt x="30364" y="1427182"/>
                  </a:lnTo>
                  <a:lnTo>
                    <a:pt x="64432" y="1461250"/>
                  </a:lnTo>
                  <a:lnTo>
                    <a:pt x="107634" y="1483591"/>
                  </a:lnTo>
                  <a:lnTo>
                    <a:pt x="157378" y="1491615"/>
                  </a:lnTo>
                  <a:lnTo>
                    <a:pt x="786866" y="1491615"/>
                  </a:lnTo>
                  <a:lnTo>
                    <a:pt x="836610" y="1483591"/>
                  </a:lnTo>
                  <a:lnTo>
                    <a:pt x="879812" y="1461250"/>
                  </a:lnTo>
                  <a:lnTo>
                    <a:pt x="913880" y="1427182"/>
                  </a:lnTo>
                  <a:lnTo>
                    <a:pt x="936221" y="1383980"/>
                  </a:lnTo>
                  <a:lnTo>
                    <a:pt x="944244" y="1334236"/>
                  </a:lnTo>
                  <a:lnTo>
                    <a:pt x="944244" y="157378"/>
                  </a:lnTo>
                  <a:lnTo>
                    <a:pt x="936221" y="107634"/>
                  </a:lnTo>
                  <a:lnTo>
                    <a:pt x="913880" y="64432"/>
                  </a:lnTo>
                  <a:lnTo>
                    <a:pt x="879812" y="30364"/>
                  </a:lnTo>
                  <a:lnTo>
                    <a:pt x="836610" y="8023"/>
                  </a:lnTo>
                  <a:lnTo>
                    <a:pt x="786866" y="0"/>
                  </a:lnTo>
                  <a:close/>
                </a:path>
              </a:pathLst>
            </a:custGeom>
            <a:solidFill>
              <a:srgbClr val="FF9901"/>
            </a:solidFill>
          </p:spPr>
          <p:txBody>
            <a:bodyPr wrap="square" lIns="0" tIns="0" rIns="0" bIns="0" rtlCol="0"/>
            <a:lstStyle/>
            <a:p>
              <a:endParaRPr dirty="0"/>
            </a:p>
          </p:txBody>
        </p:sp>
        <p:sp>
          <p:nvSpPr>
            <p:cNvPr id="8" name="object 8"/>
            <p:cNvSpPr/>
            <p:nvPr/>
          </p:nvSpPr>
          <p:spPr>
            <a:xfrm>
              <a:off x="6106159" y="931544"/>
              <a:ext cx="781050" cy="577850"/>
            </a:xfrm>
            <a:custGeom>
              <a:avLst/>
              <a:gdLst/>
              <a:ahLst/>
              <a:cxnLst/>
              <a:rect l="l" t="t" r="r" b="b"/>
              <a:pathLst>
                <a:path w="781050" h="577850">
                  <a:moveTo>
                    <a:pt x="781049" y="0"/>
                  </a:moveTo>
                  <a:lnTo>
                    <a:pt x="0" y="0"/>
                  </a:lnTo>
                  <a:lnTo>
                    <a:pt x="0" y="577850"/>
                  </a:lnTo>
                  <a:lnTo>
                    <a:pt x="781049" y="577850"/>
                  </a:lnTo>
                  <a:lnTo>
                    <a:pt x="781049" y="0"/>
                  </a:lnTo>
                  <a:close/>
                </a:path>
              </a:pathLst>
            </a:custGeom>
            <a:solidFill>
              <a:srgbClr val="FF9900"/>
            </a:solidFill>
          </p:spPr>
          <p:txBody>
            <a:bodyPr wrap="square" lIns="0" tIns="0" rIns="0" bIns="0" rtlCol="0"/>
            <a:lstStyle/>
            <a:p>
              <a:endParaRPr dirty="0"/>
            </a:p>
          </p:txBody>
        </p:sp>
        <p:sp>
          <p:nvSpPr>
            <p:cNvPr id="9" name="object 9"/>
            <p:cNvSpPr/>
            <p:nvPr/>
          </p:nvSpPr>
          <p:spPr>
            <a:xfrm>
              <a:off x="6149340" y="197485"/>
              <a:ext cx="715644" cy="715645"/>
            </a:xfrm>
            <a:prstGeom prst="rect">
              <a:avLst/>
            </a:prstGeom>
            <a:blipFill>
              <a:blip r:embed="rId4" cstate="print"/>
              <a:stretch>
                <a:fillRect/>
              </a:stretch>
            </a:blipFill>
          </p:spPr>
          <p:txBody>
            <a:bodyPr wrap="square" lIns="0" tIns="0" rIns="0" bIns="0" rtlCol="0"/>
            <a:lstStyle/>
            <a:p>
              <a:endParaRPr dirty="0"/>
            </a:p>
          </p:txBody>
        </p:sp>
      </p:grpSp>
      <p:sp>
        <p:nvSpPr>
          <p:cNvPr id="10" name="object 10"/>
          <p:cNvSpPr/>
          <p:nvPr/>
        </p:nvSpPr>
        <p:spPr>
          <a:xfrm>
            <a:off x="969263" y="3124753"/>
            <a:ext cx="5826760" cy="0"/>
          </a:xfrm>
          <a:custGeom>
            <a:avLst/>
            <a:gdLst/>
            <a:ahLst/>
            <a:cxnLst/>
            <a:rect l="l" t="t" r="r" b="b"/>
            <a:pathLst>
              <a:path w="5826759">
                <a:moveTo>
                  <a:pt x="0" y="0"/>
                </a:moveTo>
                <a:lnTo>
                  <a:pt x="5826694" y="0"/>
                </a:lnTo>
              </a:path>
            </a:pathLst>
          </a:custGeom>
          <a:ln w="8901">
            <a:solidFill>
              <a:srgbClr val="000000"/>
            </a:solidFill>
          </a:ln>
        </p:spPr>
        <p:txBody>
          <a:bodyPr wrap="square" lIns="0" tIns="0" rIns="0" bIns="0" rtlCol="0"/>
          <a:lstStyle/>
          <a:p>
            <a:endParaRPr dirty="0"/>
          </a:p>
        </p:txBody>
      </p:sp>
      <p:sp>
        <p:nvSpPr>
          <p:cNvPr id="11" name="object 11"/>
          <p:cNvSpPr/>
          <p:nvPr/>
        </p:nvSpPr>
        <p:spPr>
          <a:xfrm>
            <a:off x="969263" y="3847129"/>
            <a:ext cx="5827395" cy="0"/>
          </a:xfrm>
          <a:custGeom>
            <a:avLst/>
            <a:gdLst/>
            <a:ahLst/>
            <a:cxnLst/>
            <a:rect l="l" t="t" r="r" b="b"/>
            <a:pathLst>
              <a:path w="5827395">
                <a:moveTo>
                  <a:pt x="0" y="0"/>
                </a:moveTo>
                <a:lnTo>
                  <a:pt x="5826865" y="0"/>
                </a:lnTo>
              </a:path>
            </a:pathLst>
          </a:custGeom>
          <a:ln w="8901">
            <a:solidFill>
              <a:srgbClr val="000000"/>
            </a:solidFill>
          </a:ln>
        </p:spPr>
        <p:txBody>
          <a:bodyPr wrap="square" lIns="0" tIns="0" rIns="0" bIns="0" rtlCol="0"/>
          <a:lstStyle/>
          <a:p>
            <a:endParaRPr dirty="0"/>
          </a:p>
        </p:txBody>
      </p:sp>
      <p:sp>
        <p:nvSpPr>
          <p:cNvPr id="12" name="object 12"/>
          <p:cNvSpPr/>
          <p:nvPr/>
        </p:nvSpPr>
        <p:spPr>
          <a:xfrm>
            <a:off x="969263" y="4328713"/>
            <a:ext cx="5826760" cy="0"/>
          </a:xfrm>
          <a:custGeom>
            <a:avLst/>
            <a:gdLst/>
            <a:ahLst/>
            <a:cxnLst/>
            <a:rect l="l" t="t" r="r" b="b"/>
            <a:pathLst>
              <a:path w="5826759">
                <a:moveTo>
                  <a:pt x="0" y="0"/>
                </a:moveTo>
                <a:lnTo>
                  <a:pt x="5826694" y="0"/>
                </a:lnTo>
              </a:path>
            </a:pathLst>
          </a:custGeom>
          <a:ln w="8901">
            <a:solidFill>
              <a:srgbClr val="000000"/>
            </a:solidFill>
          </a:ln>
        </p:spPr>
        <p:txBody>
          <a:bodyPr wrap="square" lIns="0" tIns="0" rIns="0" bIns="0" rtlCol="0"/>
          <a:lstStyle/>
          <a:p>
            <a:endParaRPr dirty="0"/>
          </a:p>
        </p:txBody>
      </p:sp>
      <p:sp>
        <p:nvSpPr>
          <p:cNvPr id="13" name="object 13"/>
          <p:cNvSpPr/>
          <p:nvPr/>
        </p:nvSpPr>
        <p:spPr>
          <a:xfrm>
            <a:off x="969263" y="4811821"/>
            <a:ext cx="5826760" cy="0"/>
          </a:xfrm>
          <a:custGeom>
            <a:avLst/>
            <a:gdLst/>
            <a:ahLst/>
            <a:cxnLst/>
            <a:rect l="l" t="t" r="r" b="b"/>
            <a:pathLst>
              <a:path w="5826759">
                <a:moveTo>
                  <a:pt x="0" y="0"/>
                </a:moveTo>
                <a:lnTo>
                  <a:pt x="5826694" y="0"/>
                </a:lnTo>
              </a:path>
            </a:pathLst>
          </a:custGeom>
          <a:ln w="8901">
            <a:solidFill>
              <a:srgbClr val="000000"/>
            </a:solidFill>
          </a:ln>
        </p:spPr>
        <p:txBody>
          <a:bodyPr wrap="square" lIns="0" tIns="0" rIns="0" bIns="0" rtlCol="0"/>
          <a:lstStyle/>
          <a:p>
            <a:endParaRPr dirty="0"/>
          </a:p>
        </p:txBody>
      </p:sp>
      <p:sp>
        <p:nvSpPr>
          <p:cNvPr id="14" name="object 14"/>
          <p:cNvSpPr txBox="1"/>
          <p:nvPr/>
        </p:nvSpPr>
        <p:spPr>
          <a:xfrm>
            <a:off x="499365" y="1058671"/>
            <a:ext cx="6665595" cy="4011295"/>
          </a:xfrm>
          <a:prstGeom prst="rect">
            <a:avLst/>
          </a:prstGeom>
        </p:spPr>
        <p:txBody>
          <a:bodyPr vert="horz" wrap="square" lIns="0" tIns="27305" rIns="0" bIns="0" rtlCol="0">
            <a:spAutoFit/>
          </a:bodyPr>
          <a:lstStyle/>
          <a:p>
            <a:pPr marL="5723890" marR="38608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a:p>
            <a:pPr>
              <a:lnSpc>
                <a:spcPct val="100000"/>
              </a:lnSpc>
              <a:spcBef>
                <a:spcPts val="25"/>
              </a:spcBef>
            </a:pPr>
            <a:endParaRPr sz="1250" dirty="0">
              <a:latin typeface="Trebuchet MS"/>
              <a:cs typeface="Trebuchet MS"/>
            </a:endParaRPr>
          </a:p>
          <a:p>
            <a:pPr marL="12700">
              <a:lnSpc>
                <a:spcPct val="100000"/>
              </a:lnSpc>
            </a:pPr>
            <a:r>
              <a:rPr sz="2000" b="1" spc="-40" dirty="0">
                <a:latin typeface="Arial"/>
                <a:cs typeface="Arial"/>
              </a:rPr>
              <a:t>Test </a:t>
            </a:r>
            <a:r>
              <a:rPr sz="2000" b="1" spc="-5" dirty="0">
                <a:latin typeface="Arial"/>
                <a:cs typeface="Arial"/>
              </a:rPr>
              <a:t>your</a:t>
            </a:r>
            <a:r>
              <a:rPr sz="2000" b="1" spc="25" dirty="0">
                <a:latin typeface="Arial"/>
                <a:cs typeface="Arial"/>
              </a:rPr>
              <a:t> </a:t>
            </a:r>
            <a:r>
              <a:rPr sz="2000" b="1" spc="-5" dirty="0">
                <a:latin typeface="Arial"/>
                <a:cs typeface="Arial"/>
              </a:rPr>
              <a:t>knowledge</a:t>
            </a:r>
            <a:endParaRPr sz="2000" dirty="0">
              <a:latin typeface="Arial"/>
              <a:cs typeface="Arial"/>
            </a:endParaRPr>
          </a:p>
          <a:p>
            <a:pPr marL="12700">
              <a:lnSpc>
                <a:spcPct val="100000"/>
              </a:lnSpc>
              <a:spcBef>
                <a:spcPts val="1525"/>
              </a:spcBef>
            </a:pPr>
            <a:r>
              <a:rPr sz="1100" spc="-5" dirty="0">
                <a:latin typeface="Arial"/>
                <a:cs typeface="Arial"/>
              </a:rPr>
              <a:t>You launched and configured an Amazon EC2 instance, resized it, and changed the security</a:t>
            </a:r>
            <a:r>
              <a:rPr sz="1100" spc="45" dirty="0">
                <a:latin typeface="Arial"/>
                <a:cs typeface="Arial"/>
              </a:rPr>
              <a:t> </a:t>
            </a:r>
            <a:r>
              <a:rPr sz="1100" spc="-5" dirty="0">
                <a:latin typeface="Arial"/>
                <a:cs typeface="Arial"/>
              </a:rPr>
              <a:t>group.</a:t>
            </a:r>
            <a:endParaRPr sz="1100" dirty="0">
              <a:latin typeface="Arial"/>
              <a:cs typeface="Arial"/>
            </a:endParaRPr>
          </a:p>
          <a:p>
            <a:pPr>
              <a:lnSpc>
                <a:spcPct val="100000"/>
              </a:lnSpc>
              <a:spcBef>
                <a:spcPts val="35"/>
              </a:spcBef>
            </a:pPr>
            <a:endParaRPr sz="1150" dirty="0">
              <a:latin typeface="Arial"/>
              <a:cs typeface="Arial"/>
            </a:endParaRPr>
          </a:p>
          <a:p>
            <a:pPr marL="240665">
              <a:lnSpc>
                <a:spcPct val="100000"/>
              </a:lnSpc>
              <a:tabLst>
                <a:tab pos="6652259" algn="l"/>
              </a:tabLst>
            </a:pPr>
            <a:r>
              <a:rPr sz="1100" dirty="0">
                <a:latin typeface="Webdings"/>
                <a:cs typeface="Webdings"/>
              </a:rPr>
              <a:t></a:t>
            </a:r>
            <a:r>
              <a:rPr sz="1100" dirty="0">
                <a:latin typeface="Times New Roman"/>
                <a:cs typeface="Times New Roman"/>
              </a:rPr>
              <a:t>   </a:t>
            </a:r>
            <a:r>
              <a:rPr sz="1100" spc="-5" dirty="0">
                <a:latin typeface="Arial"/>
                <a:cs typeface="Arial"/>
              </a:rPr>
              <a:t>What is the purpose of Amazon</a:t>
            </a:r>
            <a:r>
              <a:rPr sz="1100" spc="-140" dirty="0">
                <a:latin typeface="Arial"/>
                <a:cs typeface="Arial"/>
              </a:rPr>
              <a:t> </a:t>
            </a:r>
            <a:r>
              <a:rPr sz="1100" b="1" spc="-5" dirty="0">
                <a:latin typeface="Arial"/>
                <a:cs typeface="Arial"/>
              </a:rPr>
              <a:t>EC2</a:t>
            </a:r>
            <a:r>
              <a:rPr sz="1100" spc="-5" dirty="0">
                <a:latin typeface="Arial"/>
                <a:cs typeface="Arial"/>
              </a:rPr>
              <a:t>? </a:t>
            </a:r>
            <a:r>
              <a:rPr sz="1100" u="sng" dirty="0">
                <a:uFill>
                  <a:solidFill>
                    <a:srgbClr val="000000"/>
                  </a:solidFill>
                </a:uFill>
                <a:latin typeface="Times New Roman"/>
                <a:cs typeface="Times New Roman"/>
              </a:rPr>
              <a:t> 	</a:t>
            </a:r>
            <a:endParaRPr sz="1100" dirty="0">
              <a:latin typeface="Times New Roman"/>
              <a:cs typeface="Times New Roman"/>
            </a:endParaRPr>
          </a:p>
          <a:p>
            <a:pPr marL="240665">
              <a:lnSpc>
                <a:spcPct val="100000"/>
              </a:lnSpc>
              <a:spcBef>
                <a:spcPts val="575"/>
              </a:spcBef>
            </a:pPr>
            <a:r>
              <a:rPr sz="1100" dirty="0">
                <a:latin typeface="Webdings"/>
                <a:cs typeface="Webdings"/>
              </a:rPr>
              <a:t></a:t>
            </a:r>
            <a:r>
              <a:rPr sz="1100" dirty="0">
                <a:latin typeface="Times New Roman"/>
                <a:cs typeface="Times New Roman"/>
              </a:rPr>
              <a:t> </a:t>
            </a:r>
            <a:r>
              <a:rPr sz="1100" spc="-5" dirty="0">
                <a:latin typeface="Arial"/>
                <a:cs typeface="Arial"/>
              </a:rPr>
              <a:t>What is the purpose of an </a:t>
            </a:r>
            <a:r>
              <a:rPr sz="1100" b="1" spc="-5" dirty="0">
                <a:latin typeface="Arial"/>
                <a:cs typeface="Arial"/>
              </a:rPr>
              <a:t>Amazon Machine Image</a:t>
            </a:r>
            <a:r>
              <a:rPr sz="1100" b="1" spc="-130" dirty="0">
                <a:latin typeface="Arial"/>
                <a:cs typeface="Arial"/>
              </a:rPr>
              <a:t> </a:t>
            </a:r>
            <a:r>
              <a:rPr sz="1100" b="1" spc="-5" dirty="0">
                <a:latin typeface="Arial"/>
                <a:cs typeface="Arial"/>
              </a:rPr>
              <a:t>(AMI)</a:t>
            </a:r>
            <a:r>
              <a:rPr sz="1100" spc="-5" dirty="0">
                <a:latin typeface="Arial"/>
                <a:cs typeface="Arial"/>
              </a:rPr>
              <a:t>?</a:t>
            </a:r>
            <a:endParaRPr sz="1100" dirty="0">
              <a:latin typeface="Arial"/>
              <a:cs typeface="Arial"/>
            </a:endParaRPr>
          </a:p>
          <a:p>
            <a:pPr>
              <a:lnSpc>
                <a:spcPct val="100000"/>
              </a:lnSpc>
            </a:pPr>
            <a:endParaRPr sz="1200" dirty="0">
              <a:latin typeface="Arial"/>
              <a:cs typeface="Arial"/>
            </a:endParaRPr>
          </a:p>
          <a:p>
            <a:pPr>
              <a:lnSpc>
                <a:spcPct val="100000"/>
              </a:lnSpc>
            </a:pPr>
            <a:endParaRPr sz="950" dirty="0">
              <a:latin typeface="Arial"/>
              <a:cs typeface="Arial"/>
            </a:endParaRPr>
          </a:p>
          <a:p>
            <a:pPr marL="240665">
              <a:lnSpc>
                <a:spcPct val="100000"/>
              </a:lnSpc>
              <a:tabLst>
                <a:tab pos="6038215" algn="l"/>
              </a:tabLst>
            </a:pPr>
            <a:r>
              <a:rPr sz="1100" dirty="0">
                <a:latin typeface="Webdings"/>
                <a:cs typeface="Webdings"/>
              </a:rPr>
              <a:t></a:t>
            </a:r>
            <a:r>
              <a:rPr sz="1100" dirty="0">
                <a:latin typeface="Times New Roman"/>
                <a:cs typeface="Times New Roman"/>
              </a:rPr>
              <a:t>   </a:t>
            </a:r>
            <a:r>
              <a:rPr sz="1100" spc="-5" dirty="0">
                <a:latin typeface="Arial"/>
                <a:cs typeface="Arial"/>
              </a:rPr>
              <a:t>Why did </a:t>
            </a:r>
            <a:r>
              <a:rPr sz="1100" dirty="0">
                <a:latin typeface="Arial"/>
                <a:cs typeface="Arial"/>
              </a:rPr>
              <a:t>we </a:t>
            </a:r>
            <a:r>
              <a:rPr sz="1100" spc="-5" dirty="0">
                <a:latin typeface="Arial"/>
                <a:cs typeface="Arial"/>
              </a:rPr>
              <a:t>select the t2.micro</a:t>
            </a:r>
            <a:r>
              <a:rPr sz="1100" spc="-155" dirty="0">
                <a:latin typeface="Arial"/>
                <a:cs typeface="Arial"/>
              </a:rPr>
              <a:t> </a:t>
            </a:r>
            <a:r>
              <a:rPr sz="1100" b="1" spc="-5" dirty="0">
                <a:latin typeface="Arial"/>
                <a:cs typeface="Arial"/>
              </a:rPr>
              <a:t>AMI</a:t>
            </a:r>
            <a:r>
              <a:rPr sz="1100" spc="-5" dirty="0">
                <a:latin typeface="Arial"/>
                <a:cs typeface="Arial"/>
              </a:rPr>
              <a:t>? </a:t>
            </a:r>
            <a:r>
              <a:rPr sz="1100" u="sng" dirty="0">
                <a:uFill>
                  <a:solidFill>
                    <a:srgbClr val="000000"/>
                  </a:solidFill>
                </a:uFill>
                <a:latin typeface="Times New Roman"/>
                <a:cs typeface="Times New Roman"/>
              </a:rPr>
              <a:t> 	</a:t>
            </a:r>
            <a:endParaRPr sz="1100" dirty="0">
              <a:latin typeface="Times New Roman"/>
              <a:cs typeface="Times New Roman"/>
            </a:endParaRPr>
          </a:p>
          <a:p>
            <a:pPr marL="240665">
              <a:lnSpc>
                <a:spcPct val="100000"/>
              </a:lnSpc>
              <a:spcBef>
                <a:spcPts val="575"/>
              </a:spcBef>
            </a:pPr>
            <a:r>
              <a:rPr sz="1100" dirty="0">
                <a:latin typeface="Webdings"/>
                <a:cs typeface="Webdings"/>
              </a:rPr>
              <a:t></a:t>
            </a:r>
            <a:r>
              <a:rPr sz="1100" dirty="0">
                <a:latin typeface="Times New Roman"/>
                <a:cs typeface="Times New Roman"/>
              </a:rPr>
              <a:t> </a:t>
            </a:r>
            <a:r>
              <a:rPr sz="1100" spc="-5" dirty="0">
                <a:latin typeface="Arial"/>
                <a:cs typeface="Arial"/>
              </a:rPr>
              <a:t>What is the purpose of </a:t>
            </a:r>
            <a:r>
              <a:rPr sz="1100" b="1" spc="-5" dirty="0">
                <a:latin typeface="Arial"/>
                <a:cs typeface="Arial"/>
              </a:rPr>
              <a:t>user</a:t>
            </a:r>
            <a:r>
              <a:rPr sz="1100" b="1" spc="-140" dirty="0">
                <a:latin typeface="Arial"/>
                <a:cs typeface="Arial"/>
              </a:rPr>
              <a:t> </a:t>
            </a:r>
            <a:r>
              <a:rPr sz="1100" b="1" spc="-5" dirty="0">
                <a:latin typeface="Arial"/>
                <a:cs typeface="Arial"/>
              </a:rPr>
              <a:t>data</a:t>
            </a:r>
            <a:r>
              <a:rPr sz="1100" spc="-5" dirty="0">
                <a:latin typeface="Arial"/>
                <a:cs typeface="Arial"/>
              </a:rPr>
              <a:t>?</a:t>
            </a:r>
            <a:endParaRPr sz="1100" dirty="0">
              <a:latin typeface="Arial"/>
              <a:cs typeface="Arial"/>
            </a:endParaRPr>
          </a:p>
          <a:p>
            <a:pPr>
              <a:lnSpc>
                <a:spcPct val="100000"/>
              </a:lnSpc>
            </a:pPr>
            <a:endParaRPr sz="1200" dirty="0">
              <a:latin typeface="Arial"/>
              <a:cs typeface="Arial"/>
            </a:endParaRPr>
          </a:p>
          <a:p>
            <a:pPr>
              <a:lnSpc>
                <a:spcPct val="100000"/>
              </a:lnSpc>
            </a:pPr>
            <a:endParaRPr sz="950" dirty="0">
              <a:latin typeface="Arial"/>
              <a:cs typeface="Arial"/>
            </a:endParaRPr>
          </a:p>
          <a:p>
            <a:pPr marL="240665">
              <a:lnSpc>
                <a:spcPct val="100000"/>
              </a:lnSpc>
            </a:pPr>
            <a:r>
              <a:rPr sz="1100" dirty="0">
                <a:latin typeface="Webdings"/>
                <a:cs typeface="Webdings"/>
              </a:rPr>
              <a:t></a:t>
            </a:r>
            <a:r>
              <a:rPr sz="1100" dirty="0">
                <a:latin typeface="Times New Roman"/>
                <a:cs typeface="Times New Roman"/>
              </a:rPr>
              <a:t> </a:t>
            </a:r>
            <a:r>
              <a:rPr sz="1100" spc="-5" dirty="0">
                <a:latin typeface="Arial"/>
                <a:cs typeface="Arial"/>
              </a:rPr>
              <a:t>What do you use to control what types of traffic can access your Amazon </a:t>
            </a:r>
            <a:r>
              <a:rPr sz="1100" b="1" spc="-5" dirty="0">
                <a:latin typeface="Arial"/>
                <a:cs typeface="Arial"/>
              </a:rPr>
              <a:t>EC2</a:t>
            </a:r>
            <a:r>
              <a:rPr sz="1100" b="1" spc="-75" dirty="0">
                <a:latin typeface="Arial"/>
                <a:cs typeface="Arial"/>
              </a:rPr>
              <a:t> </a:t>
            </a:r>
            <a:r>
              <a:rPr sz="1100" b="1" spc="-5" dirty="0">
                <a:latin typeface="Arial"/>
                <a:cs typeface="Arial"/>
              </a:rPr>
              <a:t>instances</a:t>
            </a:r>
            <a:r>
              <a:rPr sz="1100" spc="-5" dirty="0">
                <a:latin typeface="Arial"/>
                <a:cs typeface="Arial"/>
              </a:rPr>
              <a:t>?</a:t>
            </a:r>
            <a:endParaRPr sz="1100" dirty="0">
              <a:latin typeface="Arial"/>
              <a:cs typeface="Arial"/>
            </a:endParaRPr>
          </a:p>
          <a:p>
            <a:pPr>
              <a:lnSpc>
                <a:spcPct val="100000"/>
              </a:lnSpc>
            </a:pPr>
            <a:endParaRPr sz="1200" dirty="0">
              <a:latin typeface="Arial"/>
              <a:cs typeface="Arial"/>
            </a:endParaRPr>
          </a:p>
          <a:p>
            <a:pPr>
              <a:lnSpc>
                <a:spcPct val="100000"/>
              </a:lnSpc>
            </a:pPr>
            <a:endParaRPr sz="950" dirty="0">
              <a:latin typeface="Arial"/>
              <a:cs typeface="Arial"/>
            </a:endParaRPr>
          </a:p>
          <a:p>
            <a:pPr marL="240665">
              <a:lnSpc>
                <a:spcPct val="100000"/>
              </a:lnSpc>
              <a:tabLst>
                <a:tab pos="5928995" algn="l"/>
              </a:tabLst>
            </a:pPr>
            <a:r>
              <a:rPr sz="1100" dirty="0">
                <a:latin typeface="Webdings"/>
                <a:cs typeface="Webdings"/>
              </a:rPr>
              <a:t></a:t>
            </a:r>
            <a:r>
              <a:rPr sz="1100" dirty="0">
                <a:latin typeface="Times New Roman"/>
                <a:cs typeface="Times New Roman"/>
              </a:rPr>
              <a:t>   </a:t>
            </a:r>
            <a:r>
              <a:rPr sz="1100" spc="-5" dirty="0">
                <a:latin typeface="Arial"/>
                <a:cs typeface="Arial"/>
              </a:rPr>
              <a:t>Why is </a:t>
            </a:r>
            <a:r>
              <a:rPr sz="1100" b="1" spc="-5" dirty="0">
                <a:latin typeface="Arial"/>
                <a:cs typeface="Arial"/>
              </a:rPr>
              <a:t>tagging </a:t>
            </a:r>
            <a:r>
              <a:rPr sz="1100" spc="-5" dirty="0">
                <a:latin typeface="Arial"/>
                <a:cs typeface="Arial"/>
              </a:rPr>
              <a:t>your resources</a:t>
            </a:r>
            <a:r>
              <a:rPr sz="1100" spc="-135" dirty="0">
                <a:latin typeface="Arial"/>
                <a:cs typeface="Arial"/>
              </a:rPr>
              <a:t> </a:t>
            </a:r>
            <a:r>
              <a:rPr sz="1100" spc="-5" dirty="0">
                <a:latin typeface="Arial"/>
                <a:cs typeface="Arial"/>
              </a:rPr>
              <a:t>important? </a:t>
            </a:r>
            <a:r>
              <a:rPr sz="1100" u="sng" dirty="0">
                <a:uFill>
                  <a:solidFill>
                    <a:srgbClr val="000000"/>
                  </a:solidFill>
                </a:uFill>
                <a:latin typeface="Times New Roman"/>
                <a:cs typeface="Times New Roman"/>
              </a:rPr>
              <a:t> 	</a:t>
            </a:r>
            <a:endParaRPr sz="11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10"/>
              </a:spcBef>
            </a:pPr>
            <a:endParaRPr sz="950" dirty="0">
              <a:latin typeface="Times New Roman"/>
              <a:cs typeface="Times New Roman"/>
            </a:endParaRPr>
          </a:p>
          <a:p>
            <a:pPr marL="240665">
              <a:lnSpc>
                <a:spcPct val="100000"/>
              </a:lnSpc>
            </a:pPr>
            <a:r>
              <a:rPr sz="1100" dirty="0">
                <a:latin typeface="Webdings"/>
                <a:cs typeface="Webdings"/>
              </a:rPr>
              <a:t></a:t>
            </a:r>
            <a:r>
              <a:rPr sz="1100" dirty="0">
                <a:latin typeface="Times New Roman"/>
                <a:cs typeface="Times New Roman"/>
              </a:rPr>
              <a:t> </a:t>
            </a:r>
            <a:r>
              <a:rPr sz="1100" spc="-5" dirty="0">
                <a:latin typeface="Arial"/>
                <a:cs typeface="Arial"/>
              </a:rPr>
              <a:t>Why would you want to resize an Amazon </a:t>
            </a:r>
            <a:r>
              <a:rPr sz="1100" b="1" spc="-5" dirty="0">
                <a:latin typeface="Arial"/>
                <a:cs typeface="Arial"/>
              </a:rPr>
              <a:t>EC2</a:t>
            </a:r>
            <a:r>
              <a:rPr sz="1100" b="1" spc="-130" dirty="0">
                <a:latin typeface="Arial"/>
                <a:cs typeface="Arial"/>
              </a:rPr>
              <a:t> </a:t>
            </a:r>
            <a:r>
              <a:rPr sz="1100" spc="-5" dirty="0">
                <a:latin typeface="Arial"/>
                <a:cs typeface="Arial"/>
              </a:rPr>
              <a:t>instance?</a:t>
            </a:r>
            <a:endParaRPr sz="1100" dirty="0">
              <a:latin typeface="Arial"/>
              <a:cs typeface="Arial"/>
            </a:endParaRPr>
          </a:p>
        </p:txBody>
      </p:sp>
      <p:sp>
        <p:nvSpPr>
          <p:cNvPr id="15" name="object 15"/>
          <p:cNvSpPr/>
          <p:nvPr/>
        </p:nvSpPr>
        <p:spPr>
          <a:xfrm>
            <a:off x="969263" y="5294929"/>
            <a:ext cx="5826760" cy="0"/>
          </a:xfrm>
          <a:custGeom>
            <a:avLst/>
            <a:gdLst/>
            <a:ahLst/>
            <a:cxnLst/>
            <a:rect l="l" t="t" r="r" b="b"/>
            <a:pathLst>
              <a:path w="5826759">
                <a:moveTo>
                  <a:pt x="0" y="0"/>
                </a:moveTo>
                <a:lnTo>
                  <a:pt x="5826694" y="0"/>
                </a:lnTo>
              </a:path>
            </a:pathLst>
          </a:custGeom>
          <a:ln w="8901">
            <a:solidFill>
              <a:srgbClr val="000000"/>
            </a:solidFill>
          </a:ln>
        </p:spPr>
        <p:txBody>
          <a:bodyPr wrap="square" lIns="0" tIns="0" rIns="0" bIns="0" rtlCol="0"/>
          <a:lstStyle/>
          <a:p>
            <a:endParaRPr dirty="0"/>
          </a:p>
        </p:txBody>
      </p:sp>
      <p:sp>
        <p:nvSpPr>
          <p:cNvPr id="16" name="object 16"/>
          <p:cNvSpPr txBox="1"/>
          <p:nvPr/>
        </p:nvSpPr>
        <p:spPr>
          <a:xfrm>
            <a:off x="499365" y="5656579"/>
            <a:ext cx="6598284" cy="1678939"/>
          </a:xfrm>
          <a:prstGeom prst="rect">
            <a:avLst/>
          </a:prstGeom>
        </p:spPr>
        <p:txBody>
          <a:bodyPr vert="horz" wrap="square" lIns="0" tIns="13335" rIns="0" bIns="0" rtlCol="0">
            <a:spAutoFit/>
          </a:bodyPr>
          <a:lstStyle/>
          <a:p>
            <a:pPr marL="12700">
              <a:lnSpc>
                <a:spcPct val="100000"/>
              </a:lnSpc>
              <a:spcBef>
                <a:spcPts val="105"/>
              </a:spcBef>
            </a:pPr>
            <a:r>
              <a:rPr sz="2000" b="1" spc="-5" dirty="0">
                <a:latin typeface="Arial"/>
                <a:cs typeface="Arial"/>
              </a:rPr>
              <a:t>Bonus activity </a:t>
            </a:r>
            <a:r>
              <a:rPr sz="2000" b="1" dirty="0">
                <a:latin typeface="Arial"/>
                <a:cs typeface="Arial"/>
              </a:rPr>
              <a:t>– </a:t>
            </a:r>
            <a:r>
              <a:rPr sz="2000" b="1" spc="-5" dirty="0">
                <a:latin typeface="Arial"/>
                <a:cs typeface="Arial"/>
              </a:rPr>
              <a:t>Clean up your</a:t>
            </a:r>
            <a:r>
              <a:rPr sz="2000" b="1" dirty="0">
                <a:latin typeface="Arial"/>
                <a:cs typeface="Arial"/>
              </a:rPr>
              <a:t> </a:t>
            </a:r>
            <a:r>
              <a:rPr sz="2000" b="1" spc="-5" dirty="0">
                <a:latin typeface="Arial"/>
                <a:cs typeface="Arial"/>
              </a:rPr>
              <a:t>environment</a:t>
            </a:r>
            <a:endParaRPr sz="2000" dirty="0">
              <a:latin typeface="Arial"/>
              <a:cs typeface="Arial"/>
            </a:endParaRPr>
          </a:p>
          <a:p>
            <a:pPr marL="12700" marR="5080">
              <a:lnSpc>
                <a:spcPct val="102699"/>
              </a:lnSpc>
              <a:spcBef>
                <a:spcPts val="900"/>
              </a:spcBef>
            </a:pPr>
            <a:r>
              <a:rPr sz="1100" spc="-5" dirty="0">
                <a:latin typeface="Arial"/>
                <a:cs typeface="Arial"/>
              </a:rPr>
              <a:t>The BitBanger product team has fully deployed their software in </a:t>
            </a:r>
            <a:r>
              <a:rPr sz="1100" dirty="0">
                <a:latin typeface="Arial"/>
                <a:cs typeface="Arial"/>
              </a:rPr>
              <a:t>a </a:t>
            </a:r>
            <a:r>
              <a:rPr sz="1100" spc="-5" dirty="0">
                <a:latin typeface="Arial"/>
                <a:cs typeface="Arial"/>
              </a:rPr>
              <a:t>production setting. You are requested to  get rid of the testing machine you created.</a:t>
            </a:r>
            <a:endParaRPr sz="1100" dirty="0">
              <a:latin typeface="Arial"/>
              <a:cs typeface="Arial"/>
            </a:endParaRPr>
          </a:p>
          <a:p>
            <a:pPr marL="12700">
              <a:lnSpc>
                <a:spcPct val="100000"/>
              </a:lnSpc>
              <a:spcBef>
                <a:spcPts val="1030"/>
              </a:spcBef>
            </a:pPr>
            <a:r>
              <a:rPr sz="1400" b="1" spc="-5" dirty="0">
                <a:latin typeface="Arial"/>
                <a:cs typeface="Arial"/>
              </a:rPr>
              <a:t>Steps</a:t>
            </a:r>
            <a:endParaRPr sz="1400" dirty="0">
              <a:latin typeface="Arial"/>
              <a:cs typeface="Arial"/>
            </a:endParaRPr>
          </a:p>
          <a:p>
            <a:pPr>
              <a:lnSpc>
                <a:spcPct val="100000"/>
              </a:lnSpc>
              <a:spcBef>
                <a:spcPts val="35"/>
              </a:spcBef>
            </a:pPr>
            <a:endParaRPr sz="1250" dirty="0">
              <a:latin typeface="Arial"/>
              <a:cs typeface="Arial"/>
            </a:endParaRPr>
          </a:p>
          <a:p>
            <a:pPr marL="469900" indent="-229235">
              <a:lnSpc>
                <a:spcPts val="1410"/>
              </a:lnSpc>
              <a:buClr>
                <a:srgbClr val="2D3B45"/>
              </a:buClr>
              <a:buAutoNum type="arabicPeriod"/>
              <a:tabLst>
                <a:tab pos="469900" algn="l"/>
              </a:tabLst>
            </a:pPr>
            <a:r>
              <a:rPr sz="1200" dirty="0">
                <a:latin typeface="Arial"/>
                <a:cs typeface="Arial"/>
              </a:rPr>
              <a:t>Find and select your </a:t>
            </a:r>
            <a:r>
              <a:rPr sz="1200" b="1" dirty="0">
                <a:latin typeface="Arial"/>
                <a:cs typeface="Arial"/>
              </a:rPr>
              <a:t>BitBeat</a:t>
            </a:r>
            <a:r>
              <a:rPr sz="1200" b="1" spc="-20" dirty="0">
                <a:latin typeface="Arial"/>
                <a:cs typeface="Arial"/>
              </a:rPr>
              <a:t> </a:t>
            </a:r>
            <a:r>
              <a:rPr sz="1200" b="1" spc="-5" dirty="0">
                <a:latin typeface="Arial"/>
                <a:cs typeface="Arial"/>
              </a:rPr>
              <a:t>Webserver</a:t>
            </a:r>
            <a:endParaRPr sz="1200" dirty="0">
              <a:latin typeface="Arial"/>
              <a:cs typeface="Arial"/>
            </a:endParaRPr>
          </a:p>
          <a:p>
            <a:pPr marL="469900" indent="-229235">
              <a:lnSpc>
                <a:spcPts val="1410"/>
              </a:lnSpc>
              <a:buClr>
                <a:srgbClr val="2D3B45"/>
              </a:buClr>
              <a:buAutoNum type="arabicPeriod"/>
              <a:tabLst>
                <a:tab pos="469900" algn="l"/>
              </a:tabLst>
            </a:pPr>
            <a:r>
              <a:rPr sz="1200" dirty="0">
                <a:latin typeface="Arial"/>
                <a:cs typeface="Arial"/>
              </a:rPr>
              <a:t>Select </a:t>
            </a:r>
            <a:r>
              <a:rPr sz="1200" spc="-5" dirty="0">
                <a:latin typeface="Arial"/>
                <a:cs typeface="Arial"/>
              </a:rPr>
              <a:t>Actions </a:t>
            </a:r>
            <a:r>
              <a:rPr sz="1200" dirty="0">
                <a:latin typeface="Arial"/>
                <a:cs typeface="Arial"/>
              </a:rPr>
              <a:t>&gt; </a:t>
            </a:r>
            <a:r>
              <a:rPr sz="1200" spc="-5" dirty="0">
                <a:latin typeface="Arial"/>
                <a:cs typeface="Arial"/>
              </a:rPr>
              <a:t>Instance State </a:t>
            </a:r>
            <a:r>
              <a:rPr sz="1200" dirty="0">
                <a:latin typeface="Arial"/>
                <a:cs typeface="Arial"/>
              </a:rPr>
              <a:t>&gt;</a:t>
            </a:r>
            <a:r>
              <a:rPr sz="1200" spc="5" dirty="0">
                <a:latin typeface="Arial"/>
                <a:cs typeface="Arial"/>
              </a:rPr>
              <a:t> </a:t>
            </a:r>
            <a:r>
              <a:rPr sz="1200" dirty="0">
                <a:latin typeface="Arial"/>
                <a:cs typeface="Arial"/>
              </a:rPr>
              <a:t>Terminate</a:t>
            </a:r>
          </a:p>
        </p:txBody>
      </p:sp>
      <p:sp>
        <p:nvSpPr>
          <p:cNvPr id="17" name="Footer Placeholder 3">
            <a:extLst>
              <a:ext uri="{FF2B5EF4-FFF2-40B4-BE49-F238E27FC236}">
                <a16:creationId xmlns:a16="http://schemas.microsoft.com/office/drawing/2014/main" id="{39E821C9-8E97-ED43-B024-0B9566FAE46F}"/>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10</a:t>
            </a:fld>
            <a:endParaRPr lang="en-US"/>
          </a:p>
          <a:p>
            <a:endParaRPr lang="en-US" dirty="0"/>
          </a:p>
        </p:txBody>
      </p:sp>
    </p:spTree>
    <p:extLst>
      <p:ext uri="{BB962C8B-B14F-4D97-AF65-F5344CB8AC3E}">
        <p14:creationId xmlns:p14="http://schemas.microsoft.com/office/powerpoint/2010/main" val="3302726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txBox="1"/>
          <p:nvPr/>
        </p:nvSpPr>
        <p:spPr>
          <a:xfrm>
            <a:off x="533400" y="1143000"/>
            <a:ext cx="7010400" cy="7371633"/>
          </a:xfrm>
          <a:prstGeom prst="rect">
            <a:avLst/>
          </a:prstGeom>
        </p:spPr>
        <p:txBody>
          <a:bodyPr vert="horz" wrap="square" lIns="0" tIns="12700" rIns="0" bIns="0" rtlCol="0">
            <a:spAutoFit/>
          </a:bodyPr>
          <a:lstStyle/>
          <a:p>
            <a:pPr marL="12700">
              <a:lnSpc>
                <a:spcPct val="100000"/>
              </a:lnSpc>
              <a:spcBef>
                <a:spcPts val="100"/>
              </a:spcBef>
            </a:pPr>
            <a:r>
              <a:rPr sz="1600" b="1" spc="-5" dirty="0">
                <a:solidFill>
                  <a:srgbClr val="232F3E"/>
                </a:solidFill>
                <a:latin typeface="Calibri" panose="020F0502020204030204" pitchFamily="34" charset="0"/>
                <a:cs typeface="Calibri" panose="020F0502020204030204" pitchFamily="34" charset="0"/>
              </a:rPr>
              <a:t>Assessments</a:t>
            </a:r>
            <a:endParaRPr sz="1600" b="1" dirty="0">
              <a:solidFill>
                <a:srgbClr val="232F3E"/>
              </a:solidFill>
              <a:latin typeface="Calibri" panose="020F0502020204030204" pitchFamily="34" charset="0"/>
              <a:cs typeface="Calibri" panose="020F0502020204030204" pitchFamily="34" charset="0"/>
            </a:endParaRPr>
          </a:p>
          <a:p>
            <a:pPr>
              <a:lnSpc>
                <a:spcPct val="100000"/>
              </a:lnSpc>
              <a:spcBef>
                <a:spcPts val="25"/>
              </a:spcBef>
            </a:pPr>
            <a:endParaRPr sz="1350" dirty="0">
              <a:solidFill>
                <a:srgbClr val="232F3E"/>
              </a:solidFill>
              <a:latin typeface="Calibri" panose="020F0502020204030204" pitchFamily="34" charset="0"/>
              <a:cs typeface="Calibri" panose="020F0502020204030204" pitchFamily="34" charset="0"/>
            </a:endParaRPr>
          </a:p>
          <a:p>
            <a:pPr marL="12700">
              <a:lnSpc>
                <a:spcPct val="100000"/>
              </a:lnSpc>
            </a:pPr>
            <a:r>
              <a:rPr sz="1100" b="1" dirty="0">
                <a:solidFill>
                  <a:srgbClr val="232F3E"/>
                </a:solidFill>
                <a:latin typeface="Calibri" panose="020F0502020204030204" pitchFamily="34" charset="0"/>
                <a:cs typeface="Calibri" panose="020F0502020204030204" pitchFamily="34" charset="0"/>
              </a:rPr>
              <a:t>Key </a:t>
            </a:r>
            <a:r>
              <a:rPr lang="en-US" sz="1100" b="1" spc="-5" dirty="0">
                <a:solidFill>
                  <a:srgbClr val="232F3E"/>
                </a:solidFill>
                <a:latin typeface="Calibri" panose="020F0502020204030204" pitchFamily="34" charset="0"/>
                <a:cs typeface="Calibri" panose="020F0502020204030204" pitchFamily="34" charset="0"/>
              </a:rPr>
              <a:t>c</a:t>
            </a:r>
            <a:r>
              <a:rPr sz="1100" b="1" spc="-5" dirty="0">
                <a:solidFill>
                  <a:srgbClr val="232F3E"/>
                </a:solidFill>
                <a:latin typeface="Calibri" panose="020F0502020204030204" pitchFamily="34" charset="0"/>
                <a:cs typeface="Calibri" panose="020F0502020204030204" pitchFamily="34" charset="0"/>
              </a:rPr>
              <a:t>oncepts </a:t>
            </a:r>
            <a:r>
              <a:rPr lang="en-US" sz="1100" b="1" spc="-5" dirty="0">
                <a:solidFill>
                  <a:srgbClr val="232F3E"/>
                </a:solidFill>
                <a:latin typeface="Calibri" panose="020F0502020204030204" pitchFamily="34" charset="0"/>
                <a:cs typeface="Calibri" panose="020F0502020204030204" pitchFamily="34" charset="0"/>
              </a:rPr>
              <a:t>and t</a:t>
            </a:r>
            <a:r>
              <a:rPr sz="1100" b="1" spc="-5" dirty="0">
                <a:solidFill>
                  <a:srgbClr val="232F3E"/>
                </a:solidFill>
                <a:latin typeface="Calibri" panose="020F0502020204030204" pitchFamily="34" charset="0"/>
                <a:cs typeface="Calibri" panose="020F0502020204030204" pitchFamily="34" charset="0"/>
              </a:rPr>
              <a:t>erminology</a:t>
            </a:r>
            <a:r>
              <a:rPr sz="1100" b="1" spc="-25" dirty="0">
                <a:solidFill>
                  <a:srgbClr val="232F3E"/>
                </a:solidFill>
                <a:latin typeface="Calibri" panose="020F0502020204030204" pitchFamily="34" charset="0"/>
                <a:cs typeface="Calibri" panose="020F0502020204030204" pitchFamily="34" charset="0"/>
              </a:rPr>
              <a:t> </a:t>
            </a:r>
            <a:r>
              <a:rPr lang="en-US" sz="1100" b="1" spc="-5" dirty="0">
                <a:solidFill>
                  <a:srgbClr val="232F3E"/>
                </a:solidFill>
                <a:latin typeface="Calibri" panose="020F0502020204030204" pitchFamily="34" charset="0"/>
                <a:cs typeface="Calibri" panose="020F0502020204030204" pitchFamily="34" charset="0"/>
              </a:rPr>
              <a:t>a</a:t>
            </a:r>
            <a:r>
              <a:rPr sz="1100" b="1" spc="-5" dirty="0">
                <a:solidFill>
                  <a:srgbClr val="232F3E"/>
                </a:solidFill>
                <a:latin typeface="Calibri" panose="020F0502020204030204" pitchFamily="34" charset="0"/>
                <a:cs typeface="Calibri" panose="020F0502020204030204" pitchFamily="34" charset="0"/>
              </a:rPr>
              <a:t>ssessment</a:t>
            </a:r>
            <a:endParaRPr sz="1100" b="1" dirty="0">
              <a:solidFill>
                <a:srgbClr val="232F3E"/>
              </a:solidFill>
              <a:latin typeface="Calibri" panose="020F0502020204030204" pitchFamily="34" charset="0"/>
              <a:cs typeface="Calibri" panose="020F0502020204030204" pitchFamily="34" charset="0"/>
            </a:endParaRPr>
          </a:p>
          <a:p>
            <a:pPr>
              <a:lnSpc>
                <a:spcPct val="100000"/>
              </a:lnSpc>
              <a:spcBef>
                <a:spcPts val="40"/>
              </a:spcBef>
            </a:pPr>
            <a:endParaRPr sz="1250" dirty="0">
              <a:solidFill>
                <a:srgbClr val="232F3E"/>
              </a:solidFill>
              <a:latin typeface="Calibri" panose="020F0502020204030204" pitchFamily="34" charset="0"/>
              <a:cs typeface="Calibri" panose="020F0502020204030204" pitchFamily="34" charset="0"/>
            </a:endParaRPr>
          </a:p>
          <a:p>
            <a:pPr marL="241300" marR="5080" indent="-229235">
              <a:lnSpc>
                <a:spcPct val="109800"/>
              </a:lnSpc>
              <a:buAutoNum type="arabicPeriod"/>
              <a:tabLst>
                <a:tab pos="241935" algn="l"/>
              </a:tabLst>
            </a:pPr>
            <a:r>
              <a:rPr sz="1100" spc="-5" dirty="0">
                <a:solidFill>
                  <a:srgbClr val="232F3E"/>
                </a:solidFill>
                <a:latin typeface="Calibri" panose="020F0502020204030204" pitchFamily="34" charset="0"/>
                <a:cs typeface="Calibri" panose="020F0502020204030204" pitchFamily="34" charset="0"/>
              </a:rPr>
              <a:t>Amazon</a:t>
            </a:r>
            <a:r>
              <a:rPr lang="en-US" sz="1100" spc="-5" dirty="0">
                <a:solidFill>
                  <a:srgbClr val="232F3E"/>
                </a:solidFill>
                <a:latin typeface="Calibri" panose="020F0502020204030204" pitchFamily="34" charset="0"/>
                <a:cs typeface="Calibri" panose="020F0502020204030204" pitchFamily="34" charset="0"/>
              </a:rPr>
              <a:t> Elastic Compute Cloud (EC2) provides scalable computing capacity in the Amazon Web Services (AWS) Cloud.</a:t>
            </a:r>
            <a:endParaRPr sz="1100" dirty="0">
              <a:solidFill>
                <a:srgbClr val="232F3E"/>
              </a:solidFill>
              <a:latin typeface="Calibri" panose="020F0502020204030204" pitchFamily="34" charset="0"/>
              <a:cs typeface="Calibri" panose="020F0502020204030204" pitchFamily="34" charset="0"/>
            </a:endParaRPr>
          </a:p>
          <a:p>
            <a:pPr marL="241300" marR="5369560">
              <a:lnSpc>
                <a:spcPct val="109800"/>
              </a:lnSpc>
              <a:spcBef>
                <a:spcPts val="5"/>
              </a:spcBef>
            </a:pPr>
            <a:r>
              <a:rPr sz="1100" spc="-5" dirty="0">
                <a:solidFill>
                  <a:srgbClr val="232F3E"/>
                </a:solidFill>
                <a:latin typeface="Calibri" panose="020F0502020204030204" pitchFamily="34" charset="0"/>
                <a:cs typeface="Calibri" panose="020F0502020204030204" pitchFamily="34" charset="0"/>
              </a:rPr>
              <a:t>True</a:t>
            </a:r>
            <a:r>
              <a:rPr lang="en-US" sz="1100" spc="-5" dirty="0">
                <a:solidFill>
                  <a:srgbClr val="232F3E"/>
                </a:solidFill>
                <a:latin typeface="Calibri" panose="020F0502020204030204" pitchFamily="34" charset="0"/>
                <a:cs typeface="Calibri" panose="020F0502020204030204" pitchFamily="34" charset="0"/>
              </a:rPr>
              <a:t> </a:t>
            </a:r>
            <a:r>
              <a:rPr sz="1100" dirty="0">
                <a:solidFill>
                  <a:srgbClr val="232F3E"/>
                </a:solidFill>
                <a:latin typeface="Calibri" panose="020F0502020204030204" pitchFamily="34" charset="0"/>
                <a:cs typeface="Calibri" panose="020F0502020204030204" pitchFamily="34" charset="0"/>
              </a:rPr>
              <a:t>F</a:t>
            </a:r>
            <a:r>
              <a:rPr sz="1100" spc="15" dirty="0">
                <a:solidFill>
                  <a:srgbClr val="232F3E"/>
                </a:solidFill>
                <a:latin typeface="Calibri" panose="020F0502020204030204" pitchFamily="34" charset="0"/>
                <a:cs typeface="Calibri" panose="020F0502020204030204" pitchFamily="34" charset="0"/>
              </a:rPr>
              <a:t>a</a:t>
            </a:r>
            <a:r>
              <a:rPr sz="1100" spc="-5" dirty="0">
                <a:solidFill>
                  <a:srgbClr val="232F3E"/>
                </a:solidFill>
                <a:latin typeface="Calibri" panose="020F0502020204030204" pitchFamily="34" charset="0"/>
                <a:cs typeface="Calibri" panose="020F0502020204030204" pitchFamily="34" charset="0"/>
              </a:rPr>
              <a:t>lse</a:t>
            </a:r>
            <a:endParaRPr sz="1100" dirty="0">
              <a:solidFill>
                <a:srgbClr val="232F3E"/>
              </a:solidFill>
              <a:latin typeface="Calibri" panose="020F0502020204030204" pitchFamily="34" charset="0"/>
              <a:cs typeface="Calibri" panose="020F0502020204030204" pitchFamily="34" charset="0"/>
            </a:endParaRPr>
          </a:p>
          <a:p>
            <a:pPr marL="241300" marR="266700">
              <a:lnSpc>
                <a:spcPct val="109800"/>
              </a:lnSpc>
            </a:pPr>
            <a:r>
              <a:rPr sz="1100" spc="-5" dirty="0">
                <a:solidFill>
                  <a:srgbClr val="232F3E"/>
                </a:solidFill>
                <a:latin typeface="Calibri" panose="020F0502020204030204" pitchFamily="34" charset="0"/>
                <a:cs typeface="Calibri" panose="020F0502020204030204" pitchFamily="34" charset="0"/>
              </a:rPr>
              <a:t>Say: </a:t>
            </a:r>
            <a:r>
              <a:rPr lang="en-US" sz="1100" spc="-5" dirty="0">
                <a:solidFill>
                  <a:srgbClr val="232F3E"/>
                </a:solidFill>
                <a:latin typeface="Calibri" panose="020F0502020204030204" pitchFamily="34" charset="0"/>
                <a:cs typeface="Calibri" panose="020F0502020204030204" pitchFamily="34" charset="0"/>
              </a:rPr>
              <a:t>Amazon Elastic Compute Cloud (EC2) provides scalable computing capacity in the Amazon Web Services (AWS) Cloud.</a:t>
            </a:r>
            <a:r>
              <a:rPr lang="en-US" sz="1100"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Is </a:t>
            </a:r>
            <a:r>
              <a:rPr sz="1100" dirty="0">
                <a:solidFill>
                  <a:srgbClr val="232F3E"/>
                </a:solidFill>
                <a:latin typeface="Calibri" panose="020F0502020204030204" pitchFamily="34" charset="0"/>
                <a:cs typeface="Calibri" panose="020F0502020204030204" pitchFamily="34" charset="0"/>
              </a:rPr>
              <a:t>this true </a:t>
            </a:r>
            <a:r>
              <a:rPr sz="1100" spc="-10" dirty="0">
                <a:solidFill>
                  <a:srgbClr val="232F3E"/>
                </a:solidFill>
                <a:latin typeface="Calibri" panose="020F0502020204030204" pitchFamily="34" charset="0"/>
                <a:cs typeface="Calibri" panose="020F0502020204030204" pitchFamily="34" charset="0"/>
              </a:rPr>
              <a:t>or </a:t>
            </a:r>
            <a:r>
              <a:rPr sz="1100" spc="-5" dirty="0">
                <a:solidFill>
                  <a:srgbClr val="232F3E"/>
                </a:solidFill>
                <a:latin typeface="Calibri" panose="020F0502020204030204" pitchFamily="34" charset="0"/>
                <a:cs typeface="Calibri" panose="020F0502020204030204" pitchFamily="34" charset="0"/>
              </a:rPr>
              <a:t>false? Explain your</a:t>
            </a:r>
            <a:r>
              <a:rPr sz="1100" spc="60"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reasoning.</a:t>
            </a:r>
            <a:endParaRPr sz="1100" dirty="0">
              <a:solidFill>
                <a:srgbClr val="232F3E"/>
              </a:solidFill>
              <a:latin typeface="Calibri" panose="020F0502020204030204" pitchFamily="34" charset="0"/>
              <a:cs typeface="Calibri" panose="020F0502020204030204" pitchFamily="34" charset="0"/>
            </a:endParaRPr>
          </a:p>
          <a:p>
            <a:pPr marL="241300">
              <a:lnSpc>
                <a:spcPct val="100000"/>
              </a:lnSpc>
              <a:spcBef>
                <a:spcPts val="155"/>
              </a:spcBef>
            </a:pPr>
            <a:r>
              <a:rPr sz="1100" dirty="0">
                <a:solidFill>
                  <a:srgbClr val="232F3E"/>
                </a:solidFill>
                <a:latin typeface="Calibri" panose="020F0502020204030204" pitchFamily="34" charset="0"/>
                <a:cs typeface="Calibri" panose="020F0502020204030204" pitchFamily="34" charset="0"/>
              </a:rPr>
              <a:t>[Answer:</a:t>
            </a:r>
            <a:r>
              <a:rPr sz="1100" spc="-20"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True]</a:t>
            </a:r>
            <a:endParaRPr sz="1100" dirty="0">
              <a:solidFill>
                <a:srgbClr val="232F3E"/>
              </a:solidFill>
              <a:latin typeface="Calibri" panose="020F0502020204030204" pitchFamily="34" charset="0"/>
              <a:cs typeface="Calibri" panose="020F0502020204030204" pitchFamily="34" charset="0"/>
            </a:endParaRPr>
          </a:p>
          <a:p>
            <a:pPr>
              <a:lnSpc>
                <a:spcPct val="100000"/>
              </a:lnSpc>
              <a:spcBef>
                <a:spcPts val="15"/>
              </a:spcBef>
            </a:pPr>
            <a:endParaRPr sz="1250" dirty="0">
              <a:solidFill>
                <a:srgbClr val="232F3E"/>
              </a:solidFill>
              <a:latin typeface="Calibri" panose="020F0502020204030204" pitchFamily="34" charset="0"/>
              <a:cs typeface="Calibri" panose="020F0502020204030204" pitchFamily="34" charset="0"/>
            </a:endParaRPr>
          </a:p>
          <a:p>
            <a:pPr marL="241300" marR="283210" indent="-229235">
              <a:lnSpc>
                <a:spcPct val="109800"/>
              </a:lnSpc>
              <a:buAutoNum type="arabicPeriod" startAt="2"/>
              <a:tabLst>
                <a:tab pos="241935" algn="l"/>
              </a:tabLst>
            </a:pPr>
            <a:r>
              <a:rPr lang="en-US" sz="1100" spc="-10" dirty="0">
                <a:solidFill>
                  <a:srgbClr val="232F3E"/>
                </a:solidFill>
                <a:latin typeface="Calibri" panose="020F0502020204030204" pitchFamily="34" charset="0"/>
                <a:cs typeface="Calibri" panose="020F0502020204030204" pitchFamily="34" charset="0"/>
              </a:rPr>
              <a:t>You can use Amazon EC2 to launch as many or as few virtual servers as you need, configure security and networking, and manage storage. Amazon EC2 requires you to forecast traffic.</a:t>
            </a:r>
            <a:endParaRPr sz="1100" dirty="0">
              <a:solidFill>
                <a:srgbClr val="232F3E"/>
              </a:solidFill>
              <a:latin typeface="Calibri" panose="020F0502020204030204" pitchFamily="34" charset="0"/>
              <a:cs typeface="Calibri" panose="020F0502020204030204" pitchFamily="34" charset="0"/>
            </a:endParaRPr>
          </a:p>
          <a:p>
            <a:pPr marL="241300" marR="5369560">
              <a:lnSpc>
                <a:spcPts val="1480"/>
              </a:lnSpc>
              <a:spcBef>
                <a:spcPts val="45"/>
              </a:spcBef>
            </a:pPr>
            <a:r>
              <a:rPr sz="1100" spc="-5" dirty="0">
                <a:solidFill>
                  <a:srgbClr val="232F3E"/>
                </a:solidFill>
                <a:latin typeface="Calibri" panose="020F0502020204030204" pitchFamily="34" charset="0"/>
                <a:cs typeface="Calibri" panose="020F0502020204030204" pitchFamily="34" charset="0"/>
              </a:rPr>
              <a:t>True</a:t>
            </a:r>
            <a:r>
              <a:rPr lang="en-US" sz="1100" spc="-5" dirty="0">
                <a:solidFill>
                  <a:srgbClr val="232F3E"/>
                </a:solidFill>
                <a:latin typeface="Calibri" panose="020F0502020204030204" pitchFamily="34" charset="0"/>
                <a:cs typeface="Calibri" panose="020F0502020204030204" pitchFamily="34" charset="0"/>
              </a:rPr>
              <a:t> </a:t>
            </a:r>
            <a:r>
              <a:rPr sz="1100" dirty="0">
                <a:solidFill>
                  <a:srgbClr val="232F3E"/>
                </a:solidFill>
                <a:latin typeface="Calibri" panose="020F0502020204030204" pitchFamily="34" charset="0"/>
                <a:cs typeface="Calibri" panose="020F0502020204030204" pitchFamily="34" charset="0"/>
              </a:rPr>
              <a:t>F</a:t>
            </a:r>
            <a:r>
              <a:rPr sz="1100" spc="15" dirty="0">
                <a:solidFill>
                  <a:srgbClr val="232F3E"/>
                </a:solidFill>
                <a:latin typeface="Calibri" panose="020F0502020204030204" pitchFamily="34" charset="0"/>
                <a:cs typeface="Calibri" panose="020F0502020204030204" pitchFamily="34" charset="0"/>
              </a:rPr>
              <a:t>a</a:t>
            </a:r>
            <a:r>
              <a:rPr sz="1100" spc="-5" dirty="0">
                <a:solidFill>
                  <a:srgbClr val="232F3E"/>
                </a:solidFill>
                <a:latin typeface="Calibri" panose="020F0502020204030204" pitchFamily="34" charset="0"/>
                <a:cs typeface="Calibri" panose="020F0502020204030204" pitchFamily="34" charset="0"/>
              </a:rPr>
              <a:t>lse</a:t>
            </a:r>
            <a:endParaRPr sz="1100" dirty="0">
              <a:solidFill>
                <a:srgbClr val="232F3E"/>
              </a:solidFill>
              <a:latin typeface="Calibri" panose="020F0502020204030204" pitchFamily="34" charset="0"/>
              <a:cs typeface="Calibri" panose="020F0502020204030204" pitchFamily="34" charset="0"/>
            </a:endParaRPr>
          </a:p>
          <a:p>
            <a:pPr marL="12065" marR="283210">
              <a:lnSpc>
                <a:spcPct val="109800"/>
              </a:lnSpc>
              <a:tabLst>
                <a:tab pos="241935" algn="l"/>
              </a:tabLst>
            </a:pPr>
            <a:r>
              <a:rPr lang="en-US" sz="1100" spc="-5"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Say: </a:t>
            </a:r>
            <a:r>
              <a:rPr lang="en-US" sz="1100" spc="-10" dirty="0">
                <a:solidFill>
                  <a:srgbClr val="232F3E"/>
                </a:solidFill>
                <a:latin typeface="Calibri" panose="020F0502020204030204" pitchFamily="34" charset="0"/>
                <a:cs typeface="Calibri" panose="020F0502020204030204" pitchFamily="34" charset="0"/>
              </a:rPr>
              <a:t>You can use Amazon EC2 to launch as many or as few virtual servers as you need, configure 	security and networking, and manage storage. Amazon EC2 requires you to forecast traffic.</a:t>
            </a:r>
            <a:endParaRPr lang="en-US" sz="1100" dirty="0">
              <a:solidFill>
                <a:srgbClr val="232F3E"/>
              </a:solidFill>
              <a:latin typeface="Calibri" panose="020F0502020204030204" pitchFamily="34" charset="0"/>
              <a:cs typeface="Calibri" panose="020F0502020204030204" pitchFamily="34" charset="0"/>
            </a:endParaRPr>
          </a:p>
          <a:p>
            <a:pPr marL="241300" marR="447040">
              <a:lnSpc>
                <a:spcPct val="109800"/>
              </a:lnSpc>
            </a:pPr>
            <a:r>
              <a:rPr sz="1100" spc="-5" dirty="0">
                <a:solidFill>
                  <a:srgbClr val="232F3E"/>
                </a:solidFill>
                <a:latin typeface="Calibri" panose="020F0502020204030204" pitchFamily="34" charset="0"/>
                <a:cs typeface="Calibri" panose="020F0502020204030204" pitchFamily="34" charset="0"/>
              </a:rPr>
              <a:t>Is </a:t>
            </a:r>
            <a:r>
              <a:rPr sz="1100" dirty="0">
                <a:solidFill>
                  <a:srgbClr val="232F3E"/>
                </a:solidFill>
                <a:latin typeface="Calibri" panose="020F0502020204030204" pitchFamily="34" charset="0"/>
                <a:cs typeface="Calibri" panose="020F0502020204030204" pitchFamily="34" charset="0"/>
              </a:rPr>
              <a:t>this </a:t>
            </a:r>
            <a:r>
              <a:rPr sz="1100" spc="-5" dirty="0">
                <a:solidFill>
                  <a:srgbClr val="232F3E"/>
                </a:solidFill>
                <a:latin typeface="Calibri" panose="020F0502020204030204" pitchFamily="34" charset="0"/>
                <a:cs typeface="Calibri" panose="020F0502020204030204" pitchFamily="34" charset="0"/>
              </a:rPr>
              <a:t>true </a:t>
            </a:r>
            <a:r>
              <a:rPr sz="1100" dirty="0">
                <a:solidFill>
                  <a:srgbClr val="232F3E"/>
                </a:solidFill>
                <a:latin typeface="Calibri" panose="020F0502020204030204" pitchFamily="34" charset="0"/>
                <a:cs typeface="Calibri" panose="020F0502020204030204" pitchFamily="34" charset="0"/>
              </a:rPr>
              <a:t>or </a:t>
            </a:r>
            <a:r>
              <a:rPr sz="1100" spc="-10" dirty="0">
                <a:solidFill>
                  <a:srgbClr val="232F3E"/>
                </a:solidFill>
                <a:latin typeface="Calibri" panose="020F0502020204030204" pitchFamily="34" charset="0"/>
                <a:cs typeface="Calibri" panose="020F0502020204030204" pitchFamily="34" charset="0"/>
              </a:rPr>
              <a:t>false?</a:t>
            </a:r>
            <a:r>
              <a:rPr lang="en-US" sz="1100" spc="-10"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Explain your</a:t>
            </a:r>
            <a:r>
              <a:rPr sz="1100" spc="5"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reasoning.</a:t>
            </a:r>
            <a:endParaRPr sz="1100" dirty="0">
              <a:solidFill>
                <a:srgbClr val="232F3E"/>
              </a:solidFill>
              <a:latin typeface="Calibri" panose="020F0502020204030204" pitchFamily="34" charset="0"/>
              <a:cs typeface="Calibri" panose="020F0502020204030204" pitchFamily="34" charset="0"/>
            </a:endParaRPr>
          </a:p>
          <a:p>
            <a:pPr marL="241300" marR="180340">
              <a:lnSpc>
                <a:spcPct val="109800"/>
              </a:lnSpc>
            </a:pPr>
            <a:r>
              <a:rPr sz="1100" dirty="0">
                <a:solidFill>
                  <a:srgbClr val="232F3E"/>
                </a:solidFill>
                <a:latin typeface="Calibri" panose="020F0502020204030204" pitchFamily="34" charset="0"/>
                <a:cs typeface="Calibri" panose="020F0502020204030204" pitchFamily="34" charset="0"/>
              </a:rPr>
              <a:t>[Answer: </a:t>
            </a:r>
            <a:r>
              <a:rPr sz="1100" spc="-5" dirty="0">
                <a:solidFill>
                  <a:srgbClr val="232F3E"/>
                </a:solidFill>
                <a:latin typeface="Calibri" panose="020F0502020204030204" pitchFamily="34" charset="0"/>
                <a:cs typeface="Calibri" panose="020F0502020204030204" pitchFamily="34" charset="0"/>
              </a:rPr>
              <a:t>False</a:t>
            </a:r>
            <a:r>
              <a:rPr lang="en-US" sz="1100" spc="-5" dirty="0">
                <a:solidFill>
                  <a:srgbClr val="232F3E"/>
                </a:solidFill>
                <a:latin typeface="Calibri" panose="020F0502020204030204" pitchFamily="34" charset="0"/>
                <a:cs typeface="Calibri" panose="020F0502020204030204" pitchFamily="34" charset="0"/>
              </a:rPr>
              <a:t>.</a:t>
            </a:r>
            <a:r>
              <a:rPr sz="1100" spc="-5" dirty="0">
                <a:solidFill>
                  <a:srgbClr val="232F3E"/>
                </a:solidFill>
                <a:latin typeface="Calibri" panose="020F0502020204030204" pitchFamily="34" charset="0"/>
                <a:cs typeface="Calibri" panose="020F0502020204030204" pitchFamily="34" charset="0"/>
              </a:rPr>
              <a:t> </a:t>
            </a:r>
            <a:r>
              <a:rPr lang="en-US" sz="1100" spc="-5" dirty="0">
                <a:solidFill>
                  <a:srgbClr val="232F3E"/>
                </a:solidFill>
                <a:latin typeface="Calibri" panose="020F0502020204030204" pitchFamily="34" charset="0"/>
                <a:cs typeface="Calibri" panose="020F0502020204030204" pitchFamily="34" charset="0"/>
              </a:rPr>
              <a:t>Amazon EC2 enables you to scale up or down to handle changes in requirements or spikes in popularity, reducing your need to forecast traffic.</a:t>
            </a:r>
            <a:endParaRPr sz="1100" dirty="0">
              <a:solidFill>
                <a:srgbClr val="232F3E"/>
              </a:solidFill>
              <a:latin typeface="Calibri" panose="020F0502020204030204" pitchFamily="34" charset="0"/>
              <a:cs typeface="Calibri" panose="020F0502020204030204" pitchFamily="34" charset="0"/>
            </a:endParaRPr>
          </a:p>
          <a:p>
            <a:pPr>
              <a:lnSpc>
                <a:spcPct val="100000"/>
              </a:lnSpc>
              <a:spcBef>
                <a:spcPts val="45"/>
              </a:spcBef>
            </a:pPr>
            <a:endParaRPr sz="1250" dirty="0">
              <a:solidFill>
                <a:srgbClr val="232F3E"/>
              </a:solidFill>
              <a:latin typeface="Calibri" panose="020F0502020204030204" pitchFamily="34" charset="0"/>
              <a:cs typeface="Calibri" panose="020F0502020204030204" pitchFamily="34" charset="0"/>
            </a:endParaRPr>
          </a:p>
          <a:p>
            <a:pPr marL="241300" marR="111760" indent="-229235">
              <a:lnSpc>
                <a:spcPct val="109800"/>
              </a:lnSpc>
              <a:buAutoNum type="arabicPeriod" startAt="3"/>
              <a:tabLst>
                <a:tab pos="241935" algn="l"/>
              </a:tabLst>
            </a:pPr>
            <a:r>
              <a:rPr lang="en-US" sz="1100" spc="-10" dirty="0">
                <a:solidFill>
                  <a:srgbClr val="232F3E"/>
                </a:solidFill>
                <a:latin typeface="Calibri" panose="020F0502020204030204" pitchFamily="34" charset="0"/>
                <a:cs typeface="Calibri" panose="020F0502020204030204" pitchFamily="34" charset="0"/>
              </a:rPr>
              <a:t>VPCs are preconfigured templates for your instances</a:t>
            </a:r>
            <a:r>
              <a:rPr sz="1100" dirty="0">
                <a:solidFill>
                  <a:srgbClr val="232F3E"/>
                </a:solidFill>
                <a:latin typeface="Calibri" panose="020F0502020204030204" pitchFamily="34" charset="0"/>
                <a:cs typeface="Calibri" panose="020F0502020204030204" pitchFamily="34" charset="0"/>
              </a:rPr>
              <a:t>.</a:t>
            </a:r>
          </a:p>
          <a:p>
            <a:pPr marL="241300" marR="5369560">
              <a:lnSpc>
                <a:spcPct val="109800"/>
              </a:lnSpc>
            </a:pPr>
            <a:r>
              <a:rPr sz="1100" spc="-5" dirty="0">
                <a:solidFill>
                  <a:srgbClr val="232F3E"/>
                </a:solidFill>
                <a:latin typeface="Calibri" panose="020F0502020204030204" pitchFamily="34" charset="0"/>
                <a:cs typeface="Calibri" panose="020F0502020204030204" pitchFamily="34" charset="0"/>
              </a:rPr>
              <a:t>True</a:t>
            </a:r>
            <a:r>
              <a:rPr lang="en-US" sz="1100" spc="-5" dirty="0">
                <a:solidFill>
                  <a:srgbClr val="232F3E"/>
                </a:solidFill>
                <a:latin typeface="Calibri" panose="020F0502020204030204" pitchFamily="34" charset="0"/>
                <a:cs typeface="Calibri" panose="020F0502020204030204" pitchFamily="34" charset="0"/>
              </a:rPr>
              <a:t> </a:t>
            </a:r>
            <a:r>
              <a:rPr sz="1100" dirty="0">
                <a:solidFill>
                  <a:srgbClr val="232F3E"/>
                </a:solidFill>
                <a:latin typeface="Calibri" panose="020F0502020204030204" pitchFamily="34" charset="0"/>
                <a:cs typeface="Calibri" panose="020F0502020204030204" pitchFamily="34" charset="0"/>
              </a:rPr>
              <a:t>F</a:t>
            </a:r>
            <a:r>
              <a:rPr sz="1100" spc="15" dirty="0">
                <a:solidFill>
                  <a:srgbClr val="232F3E"/>
                </a:solidFill>
                <a:latin typeface="Calibri" panose="020F0502020204030204" pitchFamily="34" charset="0"/>
                <a:cs typeface="Calibri" panose="020F0502020204030204" pitchFamily="34" charset="0"/>
              </a:rPr>
              <a:t>a</a:t>
            </a:r>
            <a:r>
              <a:rPr sz="1100" spc="-5" dirty="0">
                <a:solidFill>
                  <a:srgbClr val="232F3E"/>
                </a:solidFill>
                <a:latin typeface="Calibri" panose="020F0502020204030204" pitchFamily="34" charset="0"/>
                <a:cs typeface="Calibri" panose="020F0502020204030204" pitchFamily="34" charset="0"/>
              </a:rPr>
              <a:t>lse</a:t>
            </a:r>
            <a:endParaRPr sz="1100" dirty="0">
              <a:solidFill>
                <a:srgbClr val="232F3E"/>
              </a:solidFill>
              <a:latin typeface="Calibri" panose="020F0502020204030204" pitchFamily="34" charset="0"/>
              <a:cs typeface="Calibri" panose="020F0502020204030204" pitchFamily="34" charset="0"/>
            </a:endParaRPr>
          </a:p>
          <a:p>
            <a:pPr marL="241300" marR="84455">
              <a:lnSpc>
                <a:spcPct val="109800"/>
              </a:lnSpc>
              <a:spcBef>
                <a:spcPts val="25"/>
              </a:spcBef>
            </a:pPr>
            <a:r>
              <a:rPr sz="1100" spc="-5" dirty="0">
                <a:solidFill>
                  <a:srgbClr val="232F3E"/>
                </a:solidFill>
                <a:latin typeface="Calibri" panose="020F0502020204030204" pitchFamily="34" charset="0"/>
                <a:cs typeface="Calibri" panose="020F0502020204030204" pitchFamily="34" charset="0"/>
              </a:rPr>
              <a:t>Say: </a:t>
            </a:r>
            <a:r>
              <a:rPr lang="en-US" sz="1100" spc="-10" dirty="0">
                <a:solidFill>
                  <a:srgbClr val="232F3E"/>
                </a:solidFill>
                <a:latin typeface="Calibri" panose="020F0502020204030204" pitchFamily="34" charset="0"/>
                <a:cs typeface="Calibri" panose="020F0502020204030204" pitchFamily="34" charset="0"/>
              </a:rPr>
              <a:t>VPCs are preconfigured templates for your instances</a:t>
            </a:r>
            <a:r>
              <a:rPr sz="1100" spc="-5" dirty="0">
                <a:solidFill>
                  <a:srgbClr val="232F3E"/>
                </a:solidFill>
                <a:latin typeface="Calibri" panose="020F0502020204030204" pitchFamily="34" charset="0"/>
                <a:cs typeface="Calibri" panose="020F0502020204030204" pitchFamily="34" charset="0"/>
              </a:rPr>
              <a:t>. Is</a:t>
            </a:r>
            <a:r>
              <a:rPr lang="en-US" sz="1100" spc="-5" dirty="0">
                <a:solidFill>
                  <a:srgbClr val="232F3E"/>
                </a:solidFill>
                <a:latin typeface="Calibri" panose="020F0502020204030204" pitchFamily="34" charset="0"/>
                <a:cs typeface="Calibri" panose="020F0502020204030204" pitchFamily="34" charset="0"/>
              </a:rPr>
              <a:t> </a:t>
            </a:r>
            <a:r>
              <a:rPr sz="1100" dirty="0">
                <a:solidFill>
                  <a:srgbClr val="232F3E"/>
                </a:solidFill>
                <a:latin typeface="Calibri" panose="020F0502020204030204" pitchFamily="34" charset="0"/>
                <a:cs typeface="Calibri" panose="020F0502020204030204" pitchFamily="34" charset="0"/>
              </a:rPr>
              <a:t>this </a:t>
            </a:r>
            <a:r>
              <a:rPr lang="en-US" sz="1100" spc="-5" dirty="0">
                <a:solidFill>
                  <a:srgbClr val="232F3E"/>
                </a:solidFill>
                <a:latin typeface="Calibri" panose="020F0502020204030204" pitchFamily="34" charset="0"/>
                <a:cs typeface="Calibri" panose="020F0502020204030204" pitchFamily="34" charset="0"/>
              </a:rPr>
              <a:t>t</a:t>
            </a:r>
            <a:r>
              <a:rPr sz="1100" spc="-5" dirty="0">
                <a:solidFill>
                  <a:srgbClr val="232F3E"/>
                </a:solidFill>
                <a:latin typeface="Calibri" panose="020F0502020204030204" pitchFamily="34" charset="0"/>
                <a:cs typeface="Calibri" panose="020F0502020204030204" pitchFamily="34" charset="0"/>
              </a:rPr>
              <a:t>rue </a:t>
            </a:r>
            <a:r>
              <a:rPr sz="1100" dirty="0">
                <a:solidFill>
                  <a:srgbClr val="232F3E"/>
                </a:solidFill>
                <a:latin typeface="Calibri" panose="020F0502020204030204" pitchFamily="34" charset="0"/>
                <a:cs typeface="Calibri" panose="020F0502020204030204" pitchFamily="34" charset="0"/>
              </a:rPr>
              <a:t>or </a:t>
            </a:r>
            <a:r>
              <a:rPr lang="en-US" sz="1100" spc="-10" dirty="0">
                <a:solidFill>
                  <a:srgbClr val="232F3E"/>
                </a:solidFill>
                <a:latin typeface="Calibri" panose="020F0502020204030204" pitchFamily="34" charset="0"/>
                <a:cs typeface="Calibri" panose="020F0502020204030204" pitchFamily="34" charset="0"/>
              </a:rPr>
              <a:t>f</a:t>
            </a:r>
            <a:r>
              <a:rPr sz="1100" spc="-10" dirty="0">
                <a:solidFill>
                  <a:srgbClr val="232F3E"/>
                </a:solidFill>
                <a:latin typeface="Calibri" panose="020F0502020204030204" pitchFamily="34" charset="0"/>
                <a:cs typeface="Calibri" panose="020F0502020204030204" pitchFamily="34" charset="0"/>
              </a:rPr>
              <a:t>alse? </a:t>
            </a:r>
            <a:r>
              <a:rPr sz="1100" spc="-5" dirty="0">
                <a:solidFill>
                  <a:srgbClr val="232F3E"/>
                </a:solidFill>
                <a:latin typeface="Calibri" panose="020F0502020204030204" pitchFamily="34" charset="0"/>
                <a:cs typeface="Calibri" panose="020F0502020204030204" pitchFamily="34" charset="0"/>
              </a:rPr>
              <a:t>Explain your</a:t>
            </a:r>
            <a:r>
              <a:rPr sz="1100" spc="20"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reasoning.</a:t>
            </a:r>
            <a:endParaRPr sz="1100" dirty="0">
              <a:solidFill>
                <a:srgbClr val="232F3E"/>
              </a:solidFill>
              <a:latin typeface="Calibri" panose="020F0502020204030204" pitchFamily="34" charset="0"/>
              <a:cs typeface="Calibri" panose="020F0502020204030204" pitchFamily="34" charset="0"/>
            </a:endParaRPr>
          </a:p>
          <a:p>
            <a:pPr marL="241300">
              <a:lnSpc>
                <a:spcPct val="100000"/>
              </a:lnSpc>
              <a:spcBef>
                <a:spcPts val="130"/>
              </a:spcBef>
            </a:pPr>
            <a:r>
              <a:rPr sz="1100" dirty="0">
                <a:solidFill>
                  <a:srgbClr val="232F3E"/>
                </a:solidFill>
                <a:latin typeface="Calibri" panose="020F0502020204030204" pitchFamily="34" charset="0"/>
                <a:cs typeface="Calibri" panose="020F0502020204030204" pitchFamily="34" charset="0"/>
              </a:rPr>
              <a:t>[Answer:</a:t>
            </a:r>
            <a:r>
              <a:rPr sz="1100" spc="-20" dirty="0">
                <a:solidFill>
                  <a:srgbClr val="232F3E"/>
                </a:solidFill>
                <a:latin typeface="Calibri" panose="020F0502020204030204" pitchFamily="34" charset="0"/>
                <a:cs typeface="Calibri" panose="020F0502020204030204" pitchFamily="34" charset="0"/>
              </a:rPr>
              <a:t> </a:t>
            </a:r>
            <a:r>
              <a:rPr lang="en-US" sz="1100" spc="-5" dirty="0">
                <a:solidFill>
                  <a:srgbClr val="232F3E"/>
                </a:solidFill>
                <a:latin typeface="Calibri" panose="020F0502020204030204" pitchFamily="34" charset="0"/>
                <a:cs typeface="Calibri" panose="020F0502020204030204" pitchFamily="34" charset="0"/>
              </a:rPr>
              <a:t>False. AMIs are preconfigured templates for your instances.</a:t>
            </a:r>
            <a:r>
              <a:rPr sz="1100" spc="-5" dirty="0">
                <a:solidFill>
                  <a:srgbClr val="232F3E"/>
                </a:solidFill>
                <a:latin typeface="Calibri" panose="020F0502020204030204" pitchFamily="34" charset="0"/>
                <a:cs typeface="Calibri" panose="020F0502020204030204" pitchFamily="34" charset="0"/>
              </a:rPr>
              <a:t>]</a:t>
            </a:r>
            <a:endParaRPr sz="1100" dirty="0">
              <a:solidFill>
                <a:srgbClr val="232F3E"/>
              </a:solidFill>
              <a:latin typeface="Calibri" panose="020F0502020204030204" pitchFamily="34" charset="0"/>
              <a:cs typeface="Calibri" panose="020F0502020204030204" pitchFamily="34" charset="0"/>
            </a:endParaRPr>
          </a:p>
          <a:p>
            <a:pPr>
              <a:lnSpc>
                <a:spcPct val="100000"/>
              </a:lnSpc>
              <a:spcBef>
                <a:spcPts val="35"/>
              </a:spcBef>
            </a:pPr>
            <a:endParaRPr sz="1250" dirty="0">
              <a:solidFill>
                <a:srgbClr val="232F3E"/>
              </a:solidFill>
              <a:latin typeface="Calibri" panose="020F0502020204030204" pitchFamily="34" charset="0"/>
              <a:cs typeface="Calibri" panose="020F0502020204030204" pitchFamily="34" charset="0"/>
            </a:endParaRPr>
          </a:p>
          <a:p>
            <a:pPr marL="241300" marR="2268220" indent="-229235">
              <a:lnSpc>
                <a:spcPct val="110000"/>
              </a:lnSpc>
              <a:spcBef>
                <a:spcPts val="5"/>
              </a:spcBef>
              <a:buAutoNum type="arabicPeriod" startAt="4"/>
              <a:tabLst>
                <a:tab pos="241935" algn="l"/>
              </a:tabLst>
            </a:pPr>
            <a:r>
              <a:rPr sz="1100" spc="-5" dirty="0">
                <a:solidFill>
                  <a:srgbClr val="232F3E"/>
                </a:solidFill>
                <a:latin typeface="Calibri" panose="020F0502020204030204" pitchFamily="34" charset="0"/>
                <a:cs typeface="Calibri" panose="020F0502020204030204" pitchFamily="34" charset="0"/>
              </a:rPr>
              <a:t>Which </a:t>
            </a:r>
            <a:r>
              <a:rPr sz="1100" spc="5" dirty="0">
                <a:solidFill>
                  <a:srgbClr val="232F3E"/>
                </a:solidFill>
                <a:latin typeface="Calibri" panose="020F0502020204030204" pitchFamily="34" charset="0"/>
                <a:cs typeface="Calibri" panose="020F0502020204030204" pitchFamily="34" charset="0"/>
              </a:rPr>
              <a:t>of </a:t>
            </a:r>
            <a:r>
              <a:rPr sz="1100" dirty="0">
                <a:solidFill>
                  <a:srgbClr val="232F3E"/>
                </a:solidFill>
                <a:latin typeface="Calibri" panose="020F0502020204030204" pitchFamily="34" charset="0"/>
                <a:cs typeface="Calibri" panose="020F0502020204030204" pitchFamily="34" charset="0"/>
              </a:rPr>
              <a:t>the </a:t>
            </a:r>
            <a:r>
              <a:rPr sz="1100" spc="-5" dirty="0">
                <a:solidFill>
                  <a:srgbClr val="232F3E"/>
                </a:solidFill>
                <a:latin typeface="Calibri" panose="020F0502020204030204" pitchFamily="34" charset="0"/>
                <a:cs typeface="Calibri" panose="020F0502020204030204" pitchFamily="34" charset="0"/>
              </a:rPr>
              <a:t>following is a </a:t>
            </a:r>
            <a:r>
              <a:rPr lang="en-US" sz="1100" spc="-5" dirty="0">
                <a:solidFill>
                  <a:srgbClr val="232F3E"/>
                </a:solidFill>
                <a:latin typeface="Calibri" panose="020F0502020204030204" pitchFamily="34" charset="0"/>
                <a:cs typeface="Calibri" panose="020F0502020204030204" pitchFamily="34" charset="0"/>
              </a:rPr>
              <a:t>feature of Amazon EC2?</a:t>
            </a:r>
          </a:p>
          <a:p>
            <a:pPr marL="12065" marR="2268220">
              <a:lnSpc>
                <a:spcPct val="110000"/>
              </a:lnSpc>
              <a:spcBef>
                <a:spcPts val="5"/>
              </a:spcBef>
              <a:tabLst>
                <a:tab pos="241935" algn="l"/>
              </a:tabLst>
            </a:pPr>
            <a:r>
              <a:rPr lang="en-US" sz="1100" dirty="0">
                <a:solidFill>
                  <a:srgbClr val="232F3E"/>
                </a:solidFill>
                <a:latin typeface="Calibri" panose="020F0502020204030204" pitchFamily="34" charset="0"/>
                <a:cs typeface="Calibri" panose="020F0502020204030204" pitchFamily="34" charset="0"/>
              </a:rPr>
              <a:t>       Instances</a:t>
            </a:r>
            <a:endParaRPr sz="1100" dirty="0">
              <a:solidFill>
                <a:srgbClr val="232F3E"/>
              </a:solidFill>
              <a:latin typeface="Calibri" panose="020F0502020204030204" pitchFamily="34" charset="0"/>
              <a:cs typeface="Calibri" panose="020F0502020204030204" pitchFamily="34" charset="0"/>
            </a:endParaRPr>
          </a:p>
          <a:p>
            <a:pPr marL="241300" marR="5215890">
              <a:lnSpc>
                <a:spcPct val="109800"/>
              </a:lnSpc>
            </a:pPr>
            <a:r>
              <a:rPr lang="en-US" sz="1100" spc="-10" dirty="0">
                <a:solidFill>
                  <a:srgbClr val="232F3E"/>
                </a:solidFill>
                <a:latin typeface="Calibri" panose="020F0502020204030204" pitchFamily="34" charset="0"/>
                <a:cs typeface="Calibri" panose="020F0502020204030204" pitchFamily="34" charset="0"/>
              </a:rPr>
              <a:t>AMIs</a:t>
            </a:r>
          </a:p>
          <a:p>
            <a:pPr marL="241300" marR="5215890">
              <a:lnSpc>
                <a:spcPct val="109800"/>
              </a:lnSpc>
            </a:pPr>
            <a:r>
              <a:rPr lang="en-US" sz="1100" dirty="0">
                <a:solidFill>
                  <a:srgbClr val="232F3E"/>
                </a:solidFill>
                <a:latin typeface="Calibri" panose="020F0502020204030204" pitchFamily="34" charset="0"/>
                <a:cs typeface="Calibri" panose="020F0502020204030204" pitchFamily="34" charset="0"/>
              </a:rPr>
              <a:t>Key pairs</a:t>
            </a:r>
            <a:endParaRPr sz="1100" dirty="0">
              <a:solidFill>
                <a:srgbClr val="232F3E"/>
              </a:solidFill>
              <a:latin typeface="Calibri" panose="020F0502020204030204" pitchFamily="34" charset="0"/>
              <a:cs typeface="Calibri" panose="020F0502020204030204" pitchFamily="34" charset="0"/>
            </a:endParaRPr>
          </a:p>
          <a:p>
            <a:pPr marL="241300" marR="427990">
              <a:lnSpc>
                <a:spcPct val="109800"/>
              </a:lnSpc>
            </a:pPr>
            <a:r>
              <a:rPr sz="1100" spc="-5" dirty="0">
                <a:solidFill>
                  <a:srgbClr val="232F3E"/>
                </a:solidFill>
                <a:latin typeface="Calibri" panose="020F0502020204030204" pitchFamily="34" charset="0"/>
                <a:cs typeface="Calibri" panose="020F0502020204030204" pitchFamily="34" charset="0"/>
              </a:rPr>
              <a:t>Ask: </a:t>
            </a:r>
            <a:r>
              <a:rPr lang="en-US" sz="1100" spc="-5" dirty="0">
                <a:solidFill>
                  <a:srgbClr val="232F3E"/>
                </a:solidFill>
                <a:latin typeface="Calibri" panose="020F0502020204030204" pitchFamily="34" charset="0"/>
                <a:cs typeface="Calibri" panose="020F0502020204030204" pitchFamily="34" charset="0"/>
              </a:rPr>
              <a:t>Which </a:t>
            </a:r>
            <a:r>
              <a:rPr lang="en-US" sz="1100" spc="5" dirty="0">
                <a:solidFill>
                  <a:srgbClr val="232F3E"/>
                </a:solidFill>
                <a:latin typeface="Calibri" panose="020F0502020204030204" pitchFamily="34" charset="0"/>
                <a:cs typeface="Calibri" panose="020F0502020204030204" pitchFamily="34" charset="0"/>
              </a:rPr>
              <a:t>of </a:t>
            </a:r>
            <a:r>
              <a:rPr lang="en-US" sz="1100" dirty="0">
                <a:solidFill>
                  <a:srgbClr val="232F3E"/>
                </a:solidFill>
                <a:latin typeface="Calibri" panose="020F0502020204030204" pitchFamily="34" charset="0"/>
                <a:cs typeface="Calibri" panose="020F0502020204030204" pitchFamily="34" charset="0"/>
              </a:rPr>
              <a:t>the </a:t>
            </a:r>
            <a:r>
              <a:rPr lang="en-US" sz="1100" spc="-5" dirty="0">
                <a:solidFill>
                  <a:srgbClr val="232F3E"/>
                </a:solidFill>
                <a:latin typeface="Calibri" panose="020F0502020204030204" pitchFamily="34" charset="0"/>
                <a:cs typeface="Calibri" panose="020F0502020204030204" pitchFamily="34" charset="0"/>
              </a:rPr>
              <a:t>following is a feature of Amazon EC2? </a:t>
            </a:r>
            <a:r>
              <a:rPr sz="1100" spc="-5" dirty="0">
                <a:solidFill>
                  <a:srgbClr val="232F3E"/>
                </a:solidFill>
                <a:latin typeface="Calibri" panose="020F0502020204030204" pitchFamily="34" charset="0"/>
                <a:cs typeface="Calibri" panose="020F0502020204030204" pitchFamily="34" charset="0"/>
              </a:rPr>
              <a:t>Explain your reasoning.</a:t>
            </a:r>
            <a:r>
              <a:rPr lang="en-US" sz="1100" spc="-5" dirty="0">
                <a:solidFill>
                  <a:srgbClr val="232F3E"/>
                </a:solidFill>
                <a:latin typeface="Calibri" panose="020F0502020204030204" pitchFamily="34" charset="0"/>
                <a:cs typeface="Calibri" panose="020F0502020204030204" pitchFamily="34" charset="0"/>
              </a:rPr>
              <a:t> </a:t>
            </a:r>
            <a:br>
              <a:rPr lang="en-US" sz="1100" spc="-5" dirty="0">
                <a:solidFill>
                  <a:srgbClr val="232F3E"/>
                </a:solidFill>
                <a:latin typeface="Calibri" panose="020F0502020204030204" pitchFamily="34" charset="0"/>
                <a:cs typeface="Calibri" panose="020F0502020204030204" pitchFamily="34" charset="0"/>
              </a:rPr>
            </a:br>
            <a:r>
              <a:rPr sz="1100" dirty="0">
                <a:solidFill>
                  <a:srgbClr val="232F3E"/>
                </a:solidFill>
                <a:latin typeface="Calibri" panose="020F0502020204030204" pitchFamily="34" charset="0"/>
                <a:cs typeface="Calibri" panose="020F0502020204030204" pitchFamily="34" charset="0"/>
              </a:rPr>
              <a:t>[Answer:</a:t>
            </a:r>
            <a:r>
              <a:rPr sz="1100" spc="-20" dirty="0">
                <a:solidFill>
                  <a:srgbClr val="232F3E"/>
                </a:solidFill>
                <a:latin typeface="Calibri" panose="020F0502020204030204" pitchFamily="34" charset="0"/>
                <a:cs typeface="Calibri" panose="020F0502020204030204" pitchFamily="34" charset="0"/>
              </a:rPr>
              <a:t> </a:t>
            </a:r>
            <a:r>
              <a:rPr lang="en-US" sz="1100" spc="-20" dirty="0">
                <a:solidFill>
                  <a:srgbClr val="232F3E"/>
                </a:solidFill>
                <a:latin typeface="Calibri" panose="020F0502020204030204" pitchFamily="34" charset="0"/>
                <a:cs typeface="Calibri" panose="020F0502020204030204" pitchFamily="34" charset="0"/>
              </a:rPr>
              <a:t>All of the above.</a:t>
            </a:r>
            <a:r>
              <a:rPr sz="1100" dirty="0">
                <a:solidFill>
                  <a:srgbClr val="232F3E"/>
                </a:solidFill>
                <a:latin typeface="Calibri" panose="020F0502020204030204" pitchFamily="34" charset="0"/>
                <a:cs typeface="Calibri" panose="020F0502020204030204" pitchFamily="34" charset="0"/>
              </a:rPr>
              <a:t>]</a:t>
            </a:r>
          </a:p>
          <a:p>
            <a:pPr>
              <a:lnSpc>
                <a:spcPct val="100000"/>
              </a:lnSpc>
              <a:spcBef>
                <a:spcPts val="40"/>
              </a:spcBef>
            </a:pPr>
            <a:endParaRPr lang="en-US" sz="1250" dirty="0">
              <a:solidFill>
                <a:srgbClr val="232F3E"/>
              </a:solidFill>
              <a:latin typeface="Calibri" panose="020F0502020204030204" pitchFamily="34" charset="0"/>
              <a:cs typeface="Calibri" panose="020F0502020204030204" pitchFamily="34" charset="0"/>
            </a:endParaRPr>
          </a:p>
          <a:p>
            <a:pPr marL="241300" marR="1941830" indent="-229235">
              <a:lnSpc>
                <a:spcPct val="109800"/>
              </a:lnSpc>
              <a:buAutoNum type="arabicPeriod" startAt="5"/>
              <a:tabLst>
                <a:tab pos="241935" algn="l"/>
              </a:tabLst>
            </a:pPr>
            <a:r>
              <a:rPr lang="en-US" sz="1100" spc="-5" dirty="0">
                <a:solidFill>
                  <a:srgbClr val="232F3E"/>
                </a:solidFill>
                <a:latin typeface="Calibri" panose="020F0502020204030204" pitchFamily="34" charset="0"/>
                <a:cs typeface="Calibri" panose="020F0502020204030204" pitchFamily="34" charset="0"/>
              </a:rPr>
              <a:t>Which of the following is metadata that you can create and assign to your Amazon EC2 resources?</a:t>
            </a:r>
            <a:br>
              <a:rPr lang="en-US" sz="1100" spc="-5" dirty="0">
                <a:solidFill>
                  <a:srgbClr val="232F3E"/>
                </a:solidFill>
                <a:latin typeface="Calibri" panose="020F0502020204030204" pitchFamily="34" charset="0"/>
                <a:cs typeface="Calibri" panose="020F0502020204030204" pitchFamily="34" charset="0"/>
              </a:rPr>
            </a:br>
            <a:r>
              <a:rPr lang="en-US" sz="1100" spc="-5" dirty="0">
                <a:solidFill>
                  <a:srgbClr val="232F3E"/>
                </a:solidFill>
                <a:latin typeface="Calibri" panose="020F0502020204030204" pitchFamily="34" charset="0"/>
                <a:cs typeface="Calibri" panose="020F0502020204030204" pitchFamily="34" charset="0"/>
              </a:rPr>
              <a:t>instances</a:t>
            </a:r>
            <a:br>
              <a:rPr lang="en-US" sz="1100" dirty="0">
                <a:solidFill>
                  <a:srgbClr val="232F3E"/>
                </a:solidFill>
                <a:latin typeface="Calibri" panose="020F0502020204030204" pitchFamily="34" charset="0"/>
                <a:cs typeface="Calibri" panose="020F0502020204030204" pitchFamily="34" charset="0"/>
              </a:rPr>
            </a:br>
            <a:r>
              <a:rPr lang="en-US" sz="1100" dirty="0">
                <a:solidFill>
                  <a:srgbClr val="232F3E"/>
                </a:solidFill>
                <a:latin typeface="Calibri" panose="020F0502020204030204" pitchFamily="34" charset="0"/>
                <a:cs typeface="Calibri" panose="020F0502020204030204" pitchFamily="34" charset="0"/>
              </a:rPr>
              <a:t>instance types</a:t>
            </a:r>
            <a:br>
              <a:rPr lang="en-US" sz="1100" dirty="0">
                <a:solidFill>
                  <a:srgbClr val="232F3E"/>
                </a:solidFill>
                <a:latin typeface="Calibri" panose="020F0502020204030204" pitchFamily="34" charset="0"/>
                <a:cs typeface="Calibri" panose="020F0502020204030204" pitchFamily="34" charset="0"/>
              </a:rPr>
            </a:br>
            <a:r>
              <a:rPr lang="en-US" sz="1100" dirty="0">
                <a:solidFill>
                  <a:srgbClr val="232F3E"/>
                </a:solidFill>
                <a:latin typeface="Calibri" panose="020F0502020204030204" pitchFamily="34" charset="0"/>
                <a:cs typeface="Calibri" panose="020F0502020204030204" pitchFamily="34" charset="0"/>
              </a:rPr>
              <a:t>tags</a:t>
            </a:r>
            <a:br>
              <a:rPr lang="en-US" sz="1100" dirty="0">
                <a:solidFill>
                  <a:srgbClr val="232F3E"/>
                </a:solidFill>
                <a:latin typeface="Calibri" panose="020F0502020204030204" pitchFamily="34" charset="0"/>
                <a:cs typeface="Calibri" panose="020F0502020204030204" pitchFamily="34" charset="0"/>
              </a:rPr>
            </a:br>
            <a:r>
              <a:rPr lang="en-US" sz="1100" dirty="0">
                <a:solidFill>
                  <a:srgbClr val="232F3E"/>
                </a:solidFill>
                <a:latin typeface="Calibri" panose="020F0502020204030204" pitchFamily="34" charset="0"/>
                <a:cs typeface="Calibri" panose="020F0502020204030204" pitchFamily="34" charset="0"/>
              </a:rPr>
              <a:t>Say: </a:t>
            </a:r>
            <a:r>
              <a:rPr lang="en-US" sz="1100" spc="-5" dirty="0">
                <a:solidFill>
                  <a:srgbClr val="232F3E"/>
                </a:solidFill>
                <a:latin typeface="Calibri" panose="020F0502020204030204" pitchFamily="34" charset="0"/>
                <a:cs typeface="Calibri" panose="020F0502020204030204" pitchFamily="34" charset="0"/>
              </a:rPr>
              <a:t>Which of the following is metadata that you can create and assign to your Amazon EC2 resources?</a:t>
            </a:r>
            <a:r>
              <a:rPr lang="en-US" sz="1100" dirty="0">
                <a:solidFill>
                  <a:srgbClr val="232F3E"/>
                </a:solidFill>
                <a:latin typeface="Calibri" panose="020F0502020204030204" pitchFamily="34" charset="0"/>
                <a:cs typeface="Calibri" panose="020F0502020204030204" pitchFamily="34" charset="0"/>
              </a:rPr>
              <a:t> Explain your reasoning. [Answer: tags]</a:t>
            </a:r>
            <a:br>
              <a:rPr lang="en-US" sz="1100" dirty="0">
                <a:solidFill>
                  <a:srgbClr val="232F3E"/>
                </a:solidFill>
                <a:latin typeface="Calibri" panose="020F0502020204030204" pitchFamily="34" charset="0"/>
                <a:cs typeface="Calibri" panose="020F0502020204030204" pitchFamily="34" charset="0"/>
              </a:rPr>
            </a:br>
            <a:endParaRPr lang="en-US" sz="1100" dirty="0">
              <a:solidFill>
                <a:srgbClr val="232F3E"/>
              </a:solidFill>
              <a:latin typeface="Calibri" panose="020F0502020204030204" pitchFamily="34" charset="0"/>
              <a:cs typeface="Calibri" panose="020F0502020204030204" pitchFamily="34" charset="0"/>
            </a:endParaRPr>
          </a:p>
        </p:txBody>
      </p:sp>
      <p:sp>
        <p:nvSpPr>
          <p:cNvPr id="3" name="Footer Placeholder 3">
            <a:extLst>
              <a:ext uri="{FF2B5EF4-FFF2-40B4-BE49-F238E27FC236}">
                <a16:creationId xmlns:a16="http://schemas.microsoft.com/office/drawing/2014/main" id="{A9CA8A2A-32D0-1D42-B605-6D8FD8F29AE0}"/>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11</a:t>
            </a:fld>
            <a:endParaRPr lang="en-US"/>
          </a:p>
          <a:p>
            <a:endParaRPr lang="en-US" dirty="0"/>
          </a:p>
        </p:txBody>
      </p:sp>
    </p:spTree>
    <p:extLst>
      <p:ext uri="{BB962C8B-B14F-4D97-AF65-F5344CB8AC3E}">
        <p14:creationId xmlns:p14="http://schemas.microsoft.com/office/powerpoint/2010/main" val="4259659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12"/>
          <p:cNvSpPr txBox="1"/>
          <p:nvPr/>
        </p:nvSpPr>
        <p:spPr>
          <a:xfrm>
            <a:off x="533400" y="797657"/>
            <a:ext cx="7086600" cy="8463085"/>
          </a:xfrm>
          <a:prstGeom prst="rect">
            <a:avLst/>
          </a:prstGeom>
        </p:spPr>
        <p:txBody>
          <a:bodyPr vert="horz" wrap="square" lIns="0" tIns="32384" rIns="0" bIns="0" rtlCol="0">
            <a:spAutoFit/>
          </a:bodyPr>
          <a:lstStyle/>
          <a:p>
            <a:pPr>
              <a:lnSpc>
                <a:spcPct val="100000"/>
              </a:lnSpc>
            </a:pPr>
            <a:endParaRPr sz="1100" dirty="0">
              <a:solidFill>
                <a:srgbClr val="232F3E"/>
              </a:solidFill>
              <a:latin typeface="Calibri" panose="020F0502020204030204" pitchFamily="34" charset="0"/>
              <a:cs typeface="Calibri" panose="020F0502020204030204" pitchFamily="34" charset="0"/>
            </a:endParaRPr>
          </a:p>
          <a:p>
            <a:pPr>
              <a:lnSpc>
                <a:spcPct val="100000"/>
              </a:lnSpc>
              <a:spcBef>
                <a:spcPts val="25"/>
              </a:spcBef>
            </a:pPr>
            <a:endParaRPr lang="en-US" sz="1100" dirty="0">
              <a:solidFill>
                <a:srgbClr val="232F3E"/>
              </a:solidFill>
              <a:latin typeface="Calibri" panose="020F0502020204030204" pitchFamily="34" charset="0"/>
              <a:cs typeface="Calibri" panose="020F0502020204030204" pitchFamily="34" charset="0"/>
            </a:endParaRPr>
          </a:p>
          <a:p>
            <a:pPr>
              <a:lnSpc>
                <a:spcPct val="100000"/>
              </a:lnSpc>
              <a:spcBef>
                <a:spcPts val="40"/>
              </a:spcBef>
            </a:pPr>
            <a:endParaRPr sz="1100" dirty="0">
              <a:solidFill>
                <a:srgbClr val="232F3E"/>
              </a:solidFill>
              <a:latin typeface="Calibri" panose="020F0502020204030204" pitchFamily="34" charset="0"/>
              <a:cs typeface="Calibri" panose="020F0502020204030204" pitchFamily="34" charset="0"/>
            </a:endParaRPr>
          </a:p>
          <a:p>
            <a:pPr marL="241300" marR="2370455" indent="-229235">
              <a:lnSpc>
                <a:spcPct val="109800"/>
              </a:lnSpc>
              <a:buAutoNum type="arabicPeriod" startAt="6"/>
              <a:tabLst>
                <a:tab pos="241935" algn="l"/>
              </a:tabLst>
            </a:pPr>
            <a:r>
              <a:rPr lang="en-US" sz="1100" dirty="0">
                <a:solidFill>
                  <a:srgbClr val="232F3E"/>
                </a:solidFill>
                <a:latin typeface="Calibri" panose="020F0502020204030204" pitchFamily="34" charset="0"/>
                <a:cs typeface="Calibri" panose="020F0502020204030204" pitchFamily="34" charset="0"/>
              </a:rPr>
              <a:t>One Amazon EC2 feature is a firewall that enables you to specify the protocols, ports, and source IP ranges that can reach your instances using security groups.</a:t>
            </a:r>
            <a:br>
              <a:rPr lang="en-US" sz="1100" spc="-5" dirty="0">
                <a:solidFill>
                  <a:srgbClr val="232F3E"/>
                </a:solidFill>
                <a:latin typeface="Calibri" panose="020F0502020204030204" pitchFamily="34" charset="0"/>
                <a:cs typeface="Calibri" panose="020F0502020204030204" pitchFamily="34" charset="0"/>
              </a:rPr>
            </a:br>
            <a:r>
              <a:rPr sz="1100" spc="-5" dirty="0">
                <a:solidFill>
                  <a:srgbClr val="232F3E"/>
                </a:solidFill>
                <a:latin typeface="Calibri" panose="020F0502020204030204" pitchFamily="34" charset="0"/>
                <a:cs typeface="Calibri" panose="020F0502020204030204" pitchFamily="34" charset="0"/>
              </a:rPr>
              <a:t>True</a:t>
            </a:r>
            <a:endParaRPr sz="1100" dirty="0">
              <a:solidFill>
                <a:srgbClr val="232F3E"/>
              </a:solidFill>
              <a:latin typeface="Calibri" panose="020F0502020204030204" pitchFamily="34" charset="0"/>
              <a:cs typeface="Calibri" panose="020F0502020204030204" pitchFamily="34" charset="0"/>
            </a:endParaRPr>
          </a:p>
          <a:p>
            <a:pPr marL="241300">
              <a:lnSpc>
                <a:spcPct val="100000"/>
              </a:lnSpc>
              <a:spcBef>
                <a:spcPts val="130"/>
              </a:spcBef>
            </a:pPr>
            <a:r>
              <a:rPr sz="1100" dirty="0">
                <a:solidFill>
                  <a:srgbClr val="232F3E"/>
                </a:solidFill>
                <a:latin typeface="Calibri" panose="020F0502020204030204" pitchFamily="34" charset="0"/>
                <a:cs typeface="Calibri" panose="020F0502020204030204" pitchFamily="34" charset="0"/>
              </a:rPr>
              <a:t>False</a:t>
            </a:r>
          </a:p>
          <a:p>
            <a:pPr marL="241300" marR="782955">
              <a:lnSpc>
                <a:spcPct val="109800"/>
              </a:lnSpc>
            </a:pPr>
            <a:r>
              <a:rPr sz="1100" spc="-5" dirty="0">
                <a:solidFill>
                  <a:srgbClr val="232F3E"/>
                </a:solidFill>
                <a:latin typeface="Calibri" panose="020F0502020204030204" pitchFamily="34" charset="0"/>
                <a:cs typeface="Calibri" panose="020F0502020204030204" pitchFamily="34" charset="0"/>
              </a:rPr>
              <a:t>Say: </a:t>
            </a:r>
            <a:r>
              <a:rPr lang="en-US" sz="1100" dirty="0">
                <a:solidFill>
                  <a:srgbClr val="232F3E"/>
                </a:solidFill>
                <a:latin typeface="Calibri" panose="020F0502020204030204" pitchFamily="34" charset="0"/>
                <a:cs typeface="Calibri" panose="020F0502020204030204" pitchFamily="34" charset="0"/>
              </a:rPr>
              <a:t>One Amazon EC2 feature is a firewall that enables you to specify the protocols, ports, and source IP ranges that can reach your instances using security groups</a:t>
            </a:r>
            <a:r>
              <a:rPr sz="1100" spc="-5" dirty="0">
                <a:solidFill>
                  <a:srgbClr val="232F3E"/>
                </a:solidFill>
                <a:latin typeface="Calibri" panose="020F0502020204030204" pitchFamily="34" charset="0"/>
                <a:cs typeface="Calibri" panose="020F0502020204030204" pitchFamily="34" charset="0"/>
              </a:rPr>
              <a:t>. Is </a:t>
            </a:r>
            <a:r>
              <a:rPr sz="1100" dirty="0">
                <a:solidFill>
                  <a:srgbClr val="232F3E"/>
                </a:solidFill>
                <a:latin typeface="Calibri" panose="020F0502020204030204" pitchFamily="34" charset="0"/>
                <a:cs typeface="Calibri" panose="020F0502020204030204" pitchFamily="34" charset="0"/>
              </a:rPr>
              <a:t>this </a:t>
            </a:r>
            <a:r>
              <a:rPr sz="1100" spc="-5" dirty="0">
                <a:solidFill>
                  <a:srgbClr val="232F3E"/>
                </a:solidFill>
                <a:latin typeface="Calibri" panose="020F0502020204030204" pitchFamily="34" charset="0"/>
                <a:cs typeface="Calibri" panose="020F0502020204030204" pitchFamily="34" charset="0"/>
              </a:rPr>
              <a:t>true </a:t>
            </a:r>
            <a:r>
              <a:rPr sz="1100" dirty="0">
                <a:solidFill>
                  <a:srgbClr val="232F3E"/>
                </a:solidFill>
                <a:latin typeface="Calibri" panose="020F0502020204030204" pitchFamily="34" charset="0"/>
                <a:cs typeface="Calibri" panose="020F0502020204030204" pitchFamily="34" charset="0"/>
              </a:rPr>
              <a:t>or </a:t>
            </a:r>
            <a:r>
              <a:rPr sz="1100" spc="-10" dirty="0">
                <a:solidFill>
                  <a:srgbClr val="232F3E"/>
                </a:solidFill>
                <a:latin typeface="Calibri" panose="020F0502020204030204" pitchFamily="34" charset="0"/>
                <a:cs typeface="Calibri" panose="020F0502020204030204" pitchFamily="34" charset="0"/>
              </a:rPr>
              <a:t>false?</a:t>
            </a:r>
            <a:r>
              <a:rPr lang="en-US" sz="1100" spc="-10"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Explain </a:t>
            </a:r>
            <a:r>
              <a:rPr sz="1100" dirty="0">
                <a:solidFill>
                  <a:srgbClr val="232F3E"/>
                </a:solidFill>
                <a:latin typeface="Calibri" panose="020F0502020204030204" pitchFamily="34" charset="0"/>
                <a:cs typeface="Calibri" panose="020F0502020204030204" pitchFamily="34" charset="0"/>
              </a:rPr>
              <a:t>your</a:t>
            </a:r>
            <a:r>
              <a:rPr sz="1100" spc="5"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reasoning.</a:t>
            </a:r>
            <a:endParaRPr sz="1100" dirty="0">
              <a:solidFill>
                <a:srgbClr val="232F3E"/>
              </a:solidFill>
              <a:latin typeface="Calibri" panose="020F0502020204030204" pitchFamily="34" charset="0"/>
              <a:cs typeface="Calibri" panose="020F0502020204030204" pitchFamily="34" charset="0"/>
            </a:endParaRPr>
          </a:p>
          <a:p>
            <a:pPr marL="241300">
              <a:lnSpc>
                <a:spcPct val="100000"/>
              </a:lnSpc>
              <a:spcBef>
                <a:spcPts val="160"/>
              </a:spcBef>
            </a:pPr>
            <a:r>
              <a:rPr sz="1100" dirty="0">
                <a:solidFill>
                  <a:srgbClr val="232F3E"/>
                </a:solidFill>
                <a:latin typeface="Calibri" panose="020F0502020204030204" pitchFamily="34" charset="0"/>
                <a:cs typeface="Calibri" panose="020F0502020204030204" pitchFamily="34" charset="0"/>
              </a:rPr>
              <a:t>[Answer:</a:t>
            </a:r>
            <a:r>
              <a:rPr sz="1100" spc="-85"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True]</a:t>
            </a:r>
            <a:endParaRPr sz="1100" dirty="0">
              <a:solidFill>
                <a:srgbClr val="232F3E"/>
              </a:solidFill>
              <a:latin typeface="Calibri" panose="020F0502020204030204" pitchFamily="34" charset="0"/>
              <a:cs typeface="Calibri" panose="020F0502020204030204" pitchFamily="34" charset="0"/>
            </a:endParaRPr>
          </a:p>
          <a:p>
            <a:pPr>
              <a:lnSpc>
                <a:spcPct val="100000"/>
              </a:lnSpc>
              <a:spcBef>
                <a:spcPts val="10"/>
              </a:spcBef>
            </a:pPr>
            <a:endParaRPr sz="1100" dirty="0">
              <a:solidFill>
                <a:srgbClr val="232F3E"/>
              </a:solidFill>
              <a:latin typeface="Calibri" panose="020F0502020204030204" pitchFamily="34" charset="0"/>
              <a:cs typeface="Calibri" panose="020F0502020204030204" pitchFamily="34" charset="0"/>
            </a:endParaRPr>
          </a:p>
          <a:p>
            <a:pPr marL="241300" marR="3682365" indent="-229235">
              <a:lnSpc>
                <a:spcPct val="109800"/>
              </a:lnSpc>
              <a:buAutoNum type="arabicPeriod" startAt="7"/>
              <a:tabLst>
                <a:tab pos="241935" algn="l"/>
              </a:tabLst>
            </a:pPr>
            <a:r>
              <a:rPr lang="en-US" sz="1100" dirty="0">
                <a:solidFill>
                  <a:srgbClr val="232F3E"/>
                </a:solidFill>
                <a:latin typeface="Calibri" panose="020F0502020204030204" pitchFamily="34" charset="0"/>
                <a:cs typeface="Calibri" panose="020F0502020204030204" pitchFamily="34" charset="0"/>
              </a:rPr>
              <a:t>Virtual Private Clouds (VPCs) are virtual networks that you can create which are merged with the rest of the AWS Cloud.</a:t>
            </a:r>
            <a:br>
              <a:rPr lang="en-US" sz="1100" spc="-5" dirty="0">
                <a:solidFill>
                  <a:srgbClr val="232F3E"/>
                </a:solidFill>
                <a:latin typeface="Calibri" panose="020F0502020204030204" pitchFamily="34" charset="0"/>
                <a:cs typeface="Calibri" panose="020F0502020204030204" pitchFamily="34" charset="0"/>
              </a:rPr>
            </a:br>
            <a:r>
              <a:rPr lang="en-US" sz="1100" spc="-5" dirty="0">
                <a:solidFill>
                  <a:srgbClr val="232F3E"/>
                </a:solidFill>
                <a:latin typeface="Calibri" panose="020F0502020204030204" pitchFamily="34" charset="0"/>
                <a:cs typeface="Calibri" panose="020F0502020204030204" pitchFamily="34" charset="0"/>
              </a:rPr>
              <a:t>True</a:t>
            </a:r>
            <a:endParaRPr lang="en-US" sz="1100" dirty="0">
              <a:solidFill>
                <a:srgbClr val="232F3E"/>
              </a:solidFill>
              <a:latin typeface="Calibri" panose="020F0502020204030204" pitchFamily="34" charset="0"/>
              <a:cs typeface="Calibri" panose="020F0502020204030204" pitchFamily="34" charset="0"/>
            </a:endParaRPr>
          </a:p>
          <a:p>
            <a:pPr marL="241300">
              <a:lnSpc>
                <a:spcPct val="100000"/>
              </a:lnSpc>
              <a:spcBef>
                <a:spcPts val="130"/>
              </a:spcBef>
            </a:pPr>
            <a:r>
              <a:rPr sz="1100" dirty="0">
                <a:solidFill>
                  <a:srgbClr val="232F3E"/>
                </a:solidFill>
                <a:latin typeface="Calibri" panose="020F0502020204030204" pitchFamily="34" charset="0"/>
                <a:cs typeface="Calibri" panose="020F0502020204030204" pitchFamily="34" charset="0"/>
              </a:rPr>
              <a:t>False</a:t>
            </a:r>
            <a:endParaRPr lang="en-US" sz="1100" spc="-5" dirty="0">
              <a:solidFill>
                <a:srgbClr val="232F3E"/>
              </a:solidFill>
              <a:latin typeface="Calibri" panose="020F0502020204030204" pitchFamily="34" charset="0"/>
              <a:cs typeface="Calibri" panose="020F0502020204030204" pitchFamily="34" charset="0"/>
            </a:endParaRPr>
          </a:p>
          <a:p>
            <a:pPr marL="241300" marR="1285875">
              <a:lnSpc>
                <a:spcPct val="109800"/>
              </a:lnSpc>
              <a:spcBef>
                <a:spcPts val="30"/>
              </a:spcBef>
            </a:pPr>
            <a:r>
              <a:rPr sz="1100" spc="-5" dirty="0">
                <a:solidFill>
                  <a:srgbClr val="232F3E"/>
                </a:solidFill>
                <a:latin typeface="Calibri" panose="020F0502020204030204" pitchFamily="34" charset="0"/>
                <a:cs typeface="Calibri" panose="020F0502020204030204" pitchFamily="34" charset="0"/>
              </a:rPr>
              <a:t>Say: </a:t>
            </a:r>
            <a:r>
              <a:rPr lang="en-US" sz="1100" dirty="0">
                <a:solidFill>
                  <a:srgbClr val="232F3E"/>
                </a:solidFill>
                <a:latin typeface="Calibri" panose="020F0502020204030204" pitchFamily="34" charset="0"/>
                <a:cs typeface="Calibri" panose="020F0502020204030204" pitchFamily="34" charset="0"/>
              </a:rPr>
              <a:t>Virtual Private Clouds (VPCs) are virtual networks that you can create which are merged with the rest of the AWS Cloud</a:t>
            </a:r>
            <a:r>
              <a:rPr sz="1100" spc="-5" dirty="0">
                <a:solidFill>
                  <a:srgbClr val="232F3E"/>
                </a:solidFill>
                <a:latin typeface="Calibri" panose="020F0502020204030204" pitchFamily="34" charset="0"/>
                <a:cs typeface="Calibri" panose="020F0502020204030204" pitchFamily="34" charset="0"/>
              </a:rPr>
              <a:t>. Is </a:t>
            </a:r>
            <a:r>
              <a:rPr sz="1100" dirty="0">
                <a:solidFill>
                  <a:srgbClr val="232F3E"/>
                </a:solidFill>
                <a:latin typeface="Calibri" panose="020F0502020204030204" pitchFamily="34" charset="0"/>
                <a:cs typeface="Calibri" panose="020F0502020204030204" pitchFamily="34" charset="0"/>
              </a:rPr>
              <a:t>this true or </a:t>
            </a:r>
            <a:r>
              <a:rPr sz="1100" spc="-5" dirty="0">
                <a:solidFill>
                  <a:srgbClr val="232F3E"/>
                </a:solidFill>
                <a:latin typeface="Calibri" panose="020F0502020204030204" pitchFamily="34" charset="0"/>
                <a:cs typeface="Calibri" panose="020F0502020204030204" pitchFamily="34" charset="0"/>
              </a:rPr>
              <a:t>false? Explain your</a:t>
            </a:r>
            <a:r>
              <a:rPr lang="en-US" sz="1100" spc="-5"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reasoning.</a:t>
            </a:r>
            <a:endParaRPr sz="1100" dirty="0">
              <a:solidFill>
                <a:srgbClr val="232F3E"/>
              </a:solidFill>
              <a:latin typeface="Calibri" panose="020F0502020204030204" pitchFamily="34" charset="0"/>
              <a:cs typeface="Calibri" panose="020F0502020204030204" pitchFamily="34" charset="0"/>
            </a:endParaRPr>
          </a:p>
          <a:p>
            <a:pPr marL="241300">
              <a:lnSpc>
                <a:spcPct val="100000"/>
              </a:lnSpc>
              <a:spcBef>
                <a:spcPts val="130"/>
              </a:spcBef>
            </a:pPr>
            <a:r>
              <a:rPr sz="1100" dirty="0">
                <a:solidFill>
                  <a:srgbClr val="232F3E"/>
                </a:solidFill>
                <a:latin typeface="Calibri" panose="020F0502020204030204" pitchFamily="34" charset="0"/>
                <a:cs typeface="Calibri" panose="020F0502020204030204" pitchFamily="34" charset="0"/>
              </a:rPr>
              <a:t>[Answer:</a:t>
            </a:r>
            <a:r>
              <a:rPr sz="1100" spc="-20" dirty="0">
                <a:solidFill>
                  <a:srgbClr val="232F3E"/>
                </a:solidFill>
                <a:latin typeface="Calibri" panose="020F0502020204030204" pitchFamily="34" charset="0"/>
                <a:cs typeface="Calibri" panose="020F0502020204030204" pitchFamily="34" charset="0"/>
              </a:rPr>
              <a:t> </a:t>
            </a:r>
            <a:r>
              <a:rPr lang="en-US" sz="1100" spc="-5" dirty="0">
                <a:solidFill>
                  <a:srgbClr val="232F3E"/>
                </a:solidFill>
                <a:latin typeface="Calibri" panose="020F0502020204030204" pitchFamily="34" charset="0"/>
                <a:cs typeface="Calibri" panose="020F0502020204030204" pitchFamily="34" charset="0"/>
              </a:rPr>
              <a:t>False. VPCs are logically isolated from the rest of the AWS cloud.</a:t>
            </a:r>
            <a:r>
              <a:rPr sz="1100" spc="-5" dirty="0">
                <a:solidFill>
                  <a:srgbClr val="232F3E"/>
                </a:solidFill>
                <a:latin typeface="Calibri" panose="020F0502020204030204" pitchFamily="34" charset="0"/>
                <a:cs typeface="Calibri" panose="020F0502020204030204" pitchFamily="34" charset="0"/>
              </a:rPr>
              <a:t>]</a:t>
            </a:r>
            <a:endParaRPr sz="1100" dirty="0">
              <a:solidFill>
                <a:srgbClr val="232F3E"/>
              </a:solidFill>
              <a:latin typeface="Calibri" panose="020F0502020204030204" pitchFamily="34" charset="0"/>
              <a:cs typeface="Calibri" panose="020F0502020204030204" pitchFamily="34" charset="0"/>
            </a:endParaRPr>
          </a:p>
          <a:p>
            <a:pPr>
              <a:lnSpc>
                <a:spcPct val="100000"/>
              </a:lnSpc>
              <a:spcBef>
                <a:spcPts val="10"/>
              </a:spcBef>
            </a:pPr>
            <a:endParaRPr sz="1100" dirty="0">
              <a:solidFill>
                <a:srgbClr val="232F3E"/>
              </a:solidFill>
              <a:latin typeface="Calibri" panose="020F0502020204030204" pitchFamily="34" charset="0"/>
              <a:cs typeface="Calibri" panose="020F0502020204030204" pitchFamily="34" charset="0"/>
            </a:endParaRPr>
          </a:p>
          <a:p>
            <a:pPr marL="241300" marR="3596640" indent="-229235">
              <a:lnSpc>
                <a:spcPct val="109800"/>
              </a:lnSpc>
              <a:buAutoNum type="arabicPeriod" startAt="8"/>
              <a:tabLst>
                <a:tab pos="241935" algn="l"/>
              </a:tabLst>
            </a:pPr>
            <a:r>
              <a:rPr lang="en-US" sz="1100" dirty="0">
                <a:solidFill>
                  <a:srgbClr val="232F3E"/>
                </a:solidFill>
                <a:latin typeface="Calibri" panose="020F0502020204030204" pitchFamily="34" charset="0"/>
                <a:cs typeface="Calibri" panose="020F0502020204030204" pitchFamily="34" charset="0"/>
              </a:rPr>
              <a:t>Your instances keep running until you stop or terminate them, or until they fail. If an instance fails, you can launch a new one from the AMI.</a:t>
            </a:r>
            <a:br>
              <a:rPr lang="en-US" sz="1100" dirty="0">
                <a:solidFill>
                  <a:srgbClr val="232F3E"/>
                </a:solidFill>
                <a:latin typeface="Calibri" panose="020F0502020204030204" pitchFamily="34" charset="0"/>
                <a:cs typeface="Calibri" panose="020F0502020204030204" pitchFamily="34" charset="0"/>
              </a:rPr>
            </a:br>
            <a:r>
              <a:rPr sz="1100" spc="-5" dirty="0">
                <a:solidFill>
                  <a:srgbClr val="232F3E"/>
                </a:solidFill>
                <a:latin typeface="Calibri" panose="020F0502020204030204" pitchFamily="34" charset="0"/>
                <a:cs typeface="Calibri" panose="020F0502020204030204" pitchFamily="34" charset="0"/>
              </a:rPr>
              <a:t>True</a:t>
            </a:r>
            <a:endParaRPr sz="1100" dirty="0">
              <a:solidFill>
                <a:srgbClr val="232F3E"/>
              </a:solidFill>
              <a:latin typeface="Calibri" panose="020F0502020204030204" pitchFamily="34" charset="0"/>
              <a:cs typeface="Calibri" panose="020F0502020204030204" pitchFamily="34" charset="0"/>
            </a:endParaRPr>
          </a:p>
          <a:p>
            <a:pPr marL="241300">
              <a:lnSpc>
                <a:spcPct val="100000"/>
              </a:lnSpc>
              <a:spcBef>
                <a:spcPts val="160"/>
              </a:spcBef>
            </a:pPr>
            <a:r>
              <a:rPr sz="1100" dirty="0">
                <a:solidFill>
                  <a:srgbClr val="232F3E"/>
                </a:solidFill>
                <a:latin typeface="Calibri" panose="020F0502020204030204" pitchFamily="34" charset="0"/>
                <a:cs typeface="Calibri" panose="020F0502020204030204" pitchFamily="34" charset="0"/>
              </a:rPr>
              <a:t>False</a:t>
            </a:r>
          </a:p>
          <a:p>
            <a:pPr marL="241300" marR="1203325">
              <a:lnSpc>
                <a:spcPct val="109800"/>
              </a:lnSpc>
            </a:pPr>
            <a:r>
              <a:rPr sz="1100" spc="-5" dirty="0">
                <a:solidFill>
                  <a:srgbClr val="232F3E"/>
                </a:solidFill>
                <a:latin typeface="Calibri" panose="020F0502020204030204" pitchFamily="34" charset="0"/>
                <a:cs typeface="Calibri" panose="020F0502020204030204" pitchFamily="34" charset="0"/>
              </a:rPr>
              <a:t>Say: </a:t>
            </a:r>
            <a:r>
              <a:rPr lang="en-US" sz="1100" dirty="0">
                <a:solidFill>
                  <a:srgbClr val="232F3E"/>
                </a:solidFill>
                <a:latin typeface="Calibri" panose="020F0502020204030204" pitchFamily="34" charset="0"/>
                <a:cs typeface="Calibri" panose="020F0502020204030204" pitchFamily="34" charset="0"/>
              </a:rPr>
              <a:t>Your instances keep running until you stop or terminate them, or until they fail. If an instance fails, you can launch a new one from the AMI. Is this true or false? Explain your reasoning.</a:t>
            </a:r>
            <a:br>
              <a:rPr lang="en-US" sz="1100" dirty="0">
                <a:solidFill>
                  <a:srgbClr val="232F3E"/>
                </a:solidFill>
                <a:latin typeface="Calibri" panose="020F0502020204030204" pitchFamily="34" charset="0"/>
                <a:cs typeface="Calibri" panose="020F0502020204030204" pitchFamily="34" charset="0"/>
              </a:rPr>
            </a:br>
            <a:r>
              <a:rPr lang="en-US" sz="1100" dirty="0">
                <a:solidFill>
                  <a:srgbClr val="232F3E"/>
                </a:solidFill>
                <a:latin typeface="Calibri" panose="020F0502020204030204" pitchFamily="34" charset="0"/>
                <a:cs typeface="Calibri" panose="020F0502020204030204" pitchFamily="34" charset="0"/>
              </a:rPr>
              <a:t> </a:t>
            </a:r>
            <a:r>
              <a:rPr sz="1100" dirty="0">
                <a:solidFill>
                  <a:srgbClr val="232F3E"/>
                </a:solidFill>
                <a:latin typeface="Calibri" panose="020F0502020204030204" pitchFamily="34" charset="0"/>
                <a:cs typeface="Calibri" panose="020F0502020204030204" pitchFamily="34" charset="0"/>
              </a:rPr>
              <a:t>[Answer: </a:t>
            </a:r>
            <a:r>
              <a:rPr lang="en-US" sz="1100" spc="-5" dirty="0">
                <a:solidFill>
                  <a:srgbClr val="232F3E"/>
                </a:solidFill>
                <a:latin typeface="Calibri" panose="020F0502020204030204" pitchFamily="34" charset="0"/>
                <a:cs typeface="Calibri" panose="020F0502020204030204" pitchFamily="34" charset="0"/>
              </a:rPr>
              <a:t>True</a:t>
            </a:r>
            <a:r>
              <a:rPr sz="1100" spc="-10" dirty="0">
                <a:solidFill>
                  <a:srgbClr val="232F3E"/>
                </a:solidFill>
                <a:latin typeface="Calibri" panose="020F0502020204030204" pitchFamily="34" charset="0"/>
                <a:cs typeface="Calibri" panose="020F0502020204030204" pitchFamily="34" charset="0"/>
              </a:rPr>
              <a:t>.]</a:t>
            </a:r>
            <a:endParaRPr sz="1100" dirty="0">
              <a:solidFill>
                <a:srgbClr val="232F3E"/>
              </a:solidFill>
              <a:latin typeface="Calibri" panose="020F0502020204030204" pitchFamily="34" charset="0"/>
              <a:cs typeface="Calibri" panose="020F0502020204030204" pitchFamily="34" charset="0"/>
            </a:endParaRPr>
          </a:p>
          <a:p>
            <a:pPr>
              <a:lnSpc>
                <a:spcPct val="100000"/>
              </a:lnSpc>
              <a:spcBef>
                <a:spcPts val="40"/>
              </a:spcBef>
            </a:pPr>
            <a:endParaRPr sz="1100" dirty="0">
              <a:solidFill>
                <a:srgbClr val="232F3E"/>
              </a:solidFill>
              <a:latin typeface="Calibri" panose="020F0502020204030204" pitchFamily="34" charset="0"/>
              <a:cs typeface="Calibri" panose="020F0502020204030204" pitchFamily="34" charset="0"/>
            </a:endParaRPr>
          </a:p>
          <a:p>
            <a:pPr marL="241300" marR="2883535" indent="-229235">
              <a:lnSpc>
                <a:spcPct val="109800"/>
              </a:lnSpc>
              <a:buAutoNum type="arabicPeriod" startAt="9"/>
              <a:tabLst>
                <a:tab pos="241935" algn="l"/>
              </a:tabLst>
            </a:pPr>
            <a:r>
              <a:rPr lang="en-US" sz="1100" dirty="0">
                <a:solidFill>
                  <a:srgbClr val="232F3E"/>
                </a:solidFill>
                <a:latin typeface="Calibri" panose="020F0502020204030204" pitchFamily="34" charset="0"/>
                <a:cs typeface="Calibri" panose="020F0502020204030204" pitchFamily="34" charset="0"/>
              </a:rPr>
              <a:t>Inbound rules control the outgoing traffic from your instance and inbound rules control the incoming traffic to your instance.</a:t>
            </a:r>
            <a:br>
              <a:rPr lang="en-US" sz="1100" spc="-5" dirty="0">
                <a:solidFill>
                  <a:srgbClr val="232F3E"/>
                </a:solidFill>
                <a:latin typeface="Calibri" panose="020F0502020204030204" pitchFamily="34" charset="0"/>
                <a:cs typeface="Calibri" panose="020F0502020204030204" pitchFamily="34" charset="0"/>
              </a:rPr>
            </a:br>
            <a:r>
              <a:rPr sz="1100" spc="-5" dirty="0">
                <a:solidFill>
                  <a:srgbClr val="232F3E"/>
                </a:solidFill>
                <a:latin typeface="Calibri" panose="020F0502020204030204" pitchFamily="34" charset="0"/>
                <a:cs typeface="Calibri" panose="020F0502020204030204" pitchFamily="34" charset="0"/>
              </a:rPr>
              <a:t>True</a:t>
            </a:r>
            <a:endParaRPr sz="1100" dirty="0">
              <a:solidFill>
                <a:srgbClr val="232F3E"/>
              </a:solidFill>
              <a:latin typeface="Calibri" panose="020F0502020204030204" pitchFamily="34" charset="0"/>
              <a:cs typeface="Calibri" panose="020F0502020204030204" pitchFamily="34" charset="0"/>
            </a:endParaRPr>
          </a:p>
          <a:p>
            <a:pPr marL="241300">
              <a:lnSpc>
                <a:spcPct val="100000"/>
              </a:lnSpc>
              <a:spcBef>
                <a:spcPts val="130"/>
              </a:spcBef>
            </a:pPr>
            <a:r>
              <a:rPr sz="1100" dirty="0">
                <a:solidFill>
                  <a:srgbClr val="232F3E"/>
                </a:solidFill>
                <a:latin typeface="Calibri" panose="020F0502020204030204" pitchFamily="34" charset="0"/>
                <a:cs typeface="Calibri" panose="020F0502020204030204" pitchFamily="34" charset="0"/>
              </a:rPr>
              <a:t>False</a:t>
            </a:r>
          </a:p>
          <a:p>
            <a:pPr marL="241300" marR="798195">
              <a:lnSpc>
                <a:spcPct val="109800"/>
              </a:lnSpc>
            </a:pPr>
            <a:r>
              <a:rPr sz="1100" spc="-5" dirty="0">
                <a:solidFill>
                  <a:srgbClr val="232F3E"/>
                </a:solidFill>
                <a:latin typeface="Calibri" panose="020F0502020204030204" pitchFamily="34" charset="0"/>
                <a:cs typeface="Calibri" panose="020F0502020204030204" pitchFamily="34" charset="0"/>
              </a:rPr>
              <a:t>Say: </a:t>
            </a:r>
            <a:r>
              <a:rPr lang="en-US" sz="1100" dirty="0">
                <a:solidFill>
                  <a:srgbClr val="232F3E"/>
                </a:solidFill>
                <a:latin typeface="Calibri" panose="020F0502020204030204" pitchFamily="34" charset="0"/>
                <a:cs typeface="Calibri" panose="020F0502020204030204" pitchFamily="34" charset="0"/>
              </a:rPr>
              <a:t>Inbound rules control the outgoing traffic from your instance and inbound rules control the incoming traffic to your instance</a:t>
            </a:r>
            <a:r>
              <a:rPr sz="1100" spc="-5" dirty="0">
                <a:solidFill>
                  <a:srgbClr val="232F3E"/>
                </a:solidFill>
                <a:latin typeface="Calibri" panose="020F0502020204030204" pitchFamily="34" charset="0"/>
                <a:cs typeface="Calibri" panose="020F0502020204030204" pitchFamily="34" charset="0"/>
              </a:rPr>
              <a:t>. Is </a:t>
            </a:r>
            <a:r>
              <a:rPr sz="1100" dirty="0">
                <a:solidFill>
                  <a:srgbClr val="232F3E"/>
                </a:solidFill>
                <a:latin typeface="Calibri" panose="020F0502020204030204" pitchFamily="34" charset="0"/>
                <a:cs typeface="Calibri" panose="020F0502020204030204" pitchFamily="34" charset="0"/>
              </a:rPr>
              <a:t>this </a:t>
            </a:r>
            <a:r>
              <a:rPr sz="1100" spc="-5" dirty="0">
                <a:solidFill>
                  <a:srgbClr val="232F3E"/>
                </a:solidFill>
                <a:latin typeface="Calibri" panose="020F0502020204030204" pitchFamily="34" charset="0"/>
                <a:cs typeface="Calibri" panose="020F0502020204030204" pitchFamily="34" charset="0"/>
              </a:rPr>
              <a:t>true </a:t>
            </a:r>
            <a:r>
              <a:rPr sz="1100" dirty="0">
                <a:solidFill>
                  <a:srgbClr val="232F3E"/>
                </a:solidFill>
                <a:latin typeface="Calibri" panose="020F0502020204030204" pitchFamily="34" charset="0"/>
                <a:cs typeface="Calibri" panose="020F0502020204030204" pitchFamily="34" charset="0"/>
              </a:rPr>
              <a:t>or </a:t>
            </a:r>
            <a:r>
              <a:rPr sz="1100" spc="-10" dirty="0">
                <a:solidFill>
                  <a:srgbClr val="232F3E"/>
                </a:solidFill>
                <a:latin typeface="Calibri" panose="020F0502020204030204" pitchFamily="34" charset="0"/>
                <a:cs typeface="Calibri" panose="020F0502020204030204" pitchFamily="34" charset="0"/>
              </a:rPr>
              <a:t>false? </a:t>
            </a:r>
            <a:r>
              <a:rPr sz="1100" spc="-5" dirty="0">
                <a:solidFill>
                  <a:srgbClr val="232F3E"/>
                </a:solidFill>
                <a:latin typeface="Calibri" panose="020F0502020204030204" pitchFamily="34" charset="0"/>
                <a:cs typeface="Calibri" panose="020F0502020204030204" pitchFamily="34" charset="0"/>
              </a:rPr>
              <a:t>Explain</a:t>
            </a:r>
            <a:r>
              <a:rPr lang="en-US" sz="1100" spc="-5" dirty="0">
                <a:solidFill>
                  <a:srgbClr val="232F3E"/>
                </a:solidFill>
                <a:latin typeface="Calibri" panose="020F0502020204030204" pitchFamily="34" charset="0"/>
                <a:cs typeface="Calibri" panose="020F0502020204030204" pitchFamily="34" charset="0"/>
              </a:rPr>
              <a:t> </a:t>
            </a:r>
            <a:r>
              <a:rPr sz="1100" dirty="0">
                <a:solidFill>
                  <a:srgbClr val="232F3E"/>
                </a:solidFill>
                <a:latin typeface="Calibri" panose="020F0502020204030204" pitchFamily="34" charset="0"/>
                <a:cs typeface="Calibri" panose="020F0502020204030204" pitchFamily="34" charset="0"/>
              </a:rPr>
              <a:t>your</a:t>
            </a:r>
            <a:r>
              <a:rPr sz="1100" spc="-30"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reasoning.</a:t>
            </a:r>
            <a:endParaRPr sz="1100" dirty="0">
              <a:solidFill>
                <a:srgbClr val="232F3E"/>
              </a:solidFill>
              <a:latin typeface="Calibri" panose="020F0502020204030204" pitchFamily="34" charset="0"/>
              <a:cs typeface="Calibri" panose="020F0502020204030204" pitchFamily="34" charset="0"/>
            </a:endParaRPr>
          </a:p>
          <a:p>
            <a:pPr marL="241300">
              <a:lnSpc>
                <a:spcPct val="100000"/>
              </a:lnSpc>
              <a:spcBef>
                <a:spcPts val="155"/>
              </a:spcBef>
            </a:pPr>
            <a:r>
              <a:rPr sz="1100" dirty="0">
                <a:solidFill>
                  <a:srgbClr val="232F3E"/>
                </a:solidFill>
                <a:latin typeface="Calibri" panose="020F0502020204030204" pitchFamily="34" charset="0"/>
                <a:cs typeface="Calibri" panose="020F0502020204030204" pitchFamily="34" charset="0"/>
              </a:rPr>
              <a:t>[Answer:</a:t>
            </a:r>
            <a:r>
              <a:rPr sz="1100" spc="-85" dirty="0">
                <a:solidFill>
                  <a:srgbClr val="232F3E"/>
                </a:solidFill>
                <a:latin typeface="Calibri" panose="020F0502020204030204" pitchFamily="34" charset="0"/>
                <a:cs typeface="Calibri" panose="020F0502020204030204" pitchFamily="34" charset="0"/>
              </a:rPr>
              <a:t> </a:t>
            </a:r>
            <a:r>
              <a:rPr lang="en-US" sz="1100" spc="-5" dirty="0">
                <a:solidFill>
                  <a:srgbClr val="232F3E"/>
                </a:solidFill>
                <a:latin typeface="Calibri" panose="020F0502020204030204" pitchFamily="34" charset="0"/>
                <a:cs typeface="Calibri" panose="020F0502020204030204" pitchFamily="34" charset="0"/>
              </a:rPr>
              <a:t>False. Inbound rules control the incoming traffic to your instance, and outbound rules control the outgoing traffic from your instance.</a:t>
            </a:r>
            <a:r>
              <a:rPr sz="1100" spc="-5" dirty="0">
                <a:solidFill>
                  <a:srgbClr val="232F3E"/>
                </a:solidFill>
                <a:latin typeface="Calibri" panose="020F0502020204030204" pitchFamily="34" charset="0"/>
                <a:cs typeface="Calibri" panose="020F0502020204030204" pitchFamily="34" charset="0"/>
              </a:rPr>
              <a:t>]</a:t>
            </a:r>
            <a:endParaRPr sz="1100" dirty="0">
              <a:solidFill>
                <a:srgbClr val="232F3E"/>
              </a:solidFill>
              <a:latin typeface="Calibri" panose="020F0502020204030204" pitchFamily="34" charset="0"/>
              <a:cs typeface="Calibri" panose="020F0502020204030204" pitchFamily="34" charset="0"/>
            </a:endParaRPr>
          </a:p>
          <a:p>
            <a:pPr>
              <a:lnSpc>
                <a:spcPct val="100000"/>
              </a:lnSpc>
              <a:spcBef>
                <a:spcPts val="15"/>
              </a:spcBef>
            </a:pPr>
            <a:endParaRPr sz="1100" dirty="0">
              <a:solidFill>
                <a:srgbClr val="232F3E"/>
              </a:solidFill>
              <a:latin typeface="Calibri" panose="020F0502020204030204" pitchFamily="34" charset="0"/>
              <a:cs typeface="Calibri" panose="020F0502020204030204" pitchFamily="34" charset="0"/>
            </a:endParaRPr>
          </a:p>
          <a:p>
            <a:pPr marL="241300" marR="822960" indent="-229235">
              <a:lnSpc>
                <a:spcPct val="109800"/>
              </a:lnSpc>
              <a:spcBef>
                <a:spcPts val="5"/>
              </a:spcBef>
              <a:buAutoNum type="arabicPeriod" startAt="10"/>
              <a:tabLst>
                <a:tab pos="241935" algn="l"/>
              </a:tabLst>
            </a:pPr>
            <a:r>
              <a:rPr lang="en-US" sz="1100" spc="-5" dirty="0">
                <a:solidFill>
                  <a:srgbClr val="232F3E"/>
                </a:solidFill>
                <a:latin typeface="Calibri" panose="020F0502020204030204" pitchFamily="34" charset="0"/>
                <a:cs typeface="Calibri" panose="020F0502020204030204" pitchFamily="34" charset="0"/>
              </a:rPr>
              <a:t>If you don’t specify a security group, Amazon EC2 uses the default security group.</a:t>
            </a:r>
            <a:br>
              <a:rPr lang="en-US" sz="1100" spc="-5" dirty="0">
                <a:solidFill>
                  <a:srgbClr val="232F3E"/>
                </a:solidFill>
                <a:latin typeface="Calibri" panose="020F0502020204030204" pitchFamily="34" charset="0"/>
                <a:cs typeface="Calibri" panose="020F0502020204030204" pitchFamily="34" charset="0"/>
              </a:rPr>
            </a:br>
            <a:r>
              <a:rPr lang="en-US" sz="1100" spc="-5" dirty="0">
                <a:solidFill>
                  <a:srgbClr val="232F3E"/>
                </a:solidFill>
                <a:latin typeface="Calibri" panose="020F0502020204030204" pitchFamily="34" charset="0"/>
                <a:cs typeface="Calibri" panose="020F0502020204030204" pitchFamily="34" charset="0"/>
              </a:rPr>
              <a:t>True</a:t>
            </a:r>
            <a:br>
              <a:rPr lang="en-US" sz="1100" spc="-5" dirty="0">
                <a:solidFill>
                  <a:srgbClr val="232F3E"/>
                </a:solidFill>
                <a:latin typeface="Calibri" panose="020F0502020204030204" pitchFamily="34" charset="0"/>
                <a:cs typeface="Calibri" panose="020F0502020204030204" pitchFamily="34" charset="0"/>
              </a:rPr>
            </a:br>
            <a:r>
              <a:rPr lang="en-US" sz="1100" spc="-5" dirty="0">
                <a:solidFill>
                  <a:srgbClr val="232F3E"/>
                </a:solidFill>
                <a:latin typeface="Calibri" panose="020F0502020204030204" pitchFamily="34" charset="0"/>
                <a:cs typeface="Calibri" panose="020F0502020204030204" pitchFamily="34" charset="0"/>
              </a:rPr>
              <a:t>False</a:t>
            </a:r>
            <a:endParaRPr sz="1100" dirty="0">
              <a:solidFill>
                <a:srgbClr val="232F3E"/>
              </a:solidFill>
              <a:latin typeface="Calibri" panose="020F0502020204030204" pitchFamily="34" charset="0"/>
              <a:cs typeface="Calibri" panose="020F0502020204030204" pitchFamily="34" charset="0"/>
            </a:endParaRPr>
          </a:p>
          <a:p>
            <a:pPr marL="241300" marR="1006475">
              <a:lnSpc>
                <a:spcPct val="109900"/>
              </a:lnSpc>
              <a:spcBef>
                <a:spcPts val="25"/>
              </a:spcBef>
            </a:pPr>
            <a:r>
              <a:rPr sz="1100" spc="-5" dirty="0">
                <a:solidFill>
                  <a:srgbClr val="232F3E"/>
                </a:solidFill>
                <a:latin typeface="Calibri" panose="020F0502020204030204" pitchFamily="34" charset="0"/>
                <a:cs typeface="Calibri" panose="020F0502020204030204" pitchFamily="34" charset="0"/>
              </a:rPr>
              <a:t>Say: </a:t>
            </a:r>
            <a:r>
              <a:rPr lang="en-US" sz="1100" spc="-5" dirty="0">
                <a:solidFill>
                  <a:srgbClr val="232F3E"/>
                </a:solidFill>
                <a:latin typeface="Calibri" panose="020F0502020204030204" pitchFamily="34" charset="0"/>
                <a:cs typeface="Calibri" panose="020F0502020204030204" pitchFamily="34" charset="0"/>
              </a:rPr>
              <a:t>If you don’t specify a security group, Amazon EC2 uses the default security group. True or False? Explain your reasoning.</a:t>
            </a:r>
          </a:p>
          <a:p>
            <a:pPr marL="241300" marR="1006475">
              <a:lnSpc>
                <a:spcPct val="109900"/>
              </a:lnSpc>
              <a:spcBef>
                <a:spcPts val="25"/>
              </a:spcBef>
            </a:pPr>
            <a:r>
              <a:rPr lang="en-US" sz="1100" spc="-5" dirty="0">
                <a:solidFill>
                  <a:srgbClr val="232F3E"/>
                </a:solidFill>
                <a:latin typeface="Calibri" panose="020F0502020204030204" pitchFamily="34" charset="0"/>
                <a:cs typeface="Calibri" panose="020F0502020204030204" pitchFamily="34" charset="0"/>
              </a:rPr>
              <a:t>[Answer: True.]</a:t>
            </a:r>
            <a:br>
              <a:rPr lang="en-US" sz="1100" spc="-5" dirty="0">
                <a:solidFill>
                  <a:srgbClr val="232F3E"/>
                </a:solidFill>
                <a:latin typeface="Calibri" panose="020F0502020204030204" pitchFamily="34" charset="0"/>
                <a:cs typeface="Calibri" panose="020F0502020204030204" pitchFamily="34" charset="0"/>
              </a:rPr>
            </a:br>
            <a:endParaRPr sz="1100" dirty="0">
              <a:solidFill>
                <a:srgbClr val="232F3E"/>
              </a:solidFill>
              <a:latin typeface="Calibri" panose="020F0502020204030204" pitchFamily="34" charset="0"/>
              <a:cs typeface="Calibri" panose="020F0502020204030204" pitchFamily="34" charset="0"/>
            </a:endParaRPr>
          </a:p>
        </p:txBody>
      </p:sp>
      <p:sp>
        <p:nvSpPr>
          <p:cNvPr id="3" name="Footer Placeholder 3">
            <a:extLst>
              <a:ext uri="{FF2B5EF4-FFF2-40B4-BE49-F238E27FC236}">
                <a16:creationId xmlns:a16="http://schemas.microsoft.com/office/drawing/2014/main" id="{B016A229-285A-154C-BBA8-297D329C2E5B}"/>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12</a:t>
            </a:fld>
            <a:endParaRPr lang="en-US"/>
          </a:p>
          <a:p>
            <a:endParaRPr lang="en-US" dirty="0"/>
          </a:p>
        </p:txBody>
      </p:sp>
    </p:spTree>
    <p:extLst>
      <p:ext uri="{BB962C8B-B14F-4D97-AF65-F5344CB8AC3E}">
        <p14:creationId xmlns:p14="http://schemas.microsoft.com/office/powerpoint/2010/main" val="3147248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12"/>
          <p:cNvSpPr txBox="1"/>
          <p:nvPr/>
        </p:nvSpPr>
        <p:spPr>
          <a:xfrm>
            <a:off x="622892" y="1143000"/>
            <a:ext cx="7146925" cy="5706946"/>
          </a:xfrm>
          <a:prstGeom prst="rect">
            <a:avLst/>
          </a:prstGeom>
        </p:spPr>
        <p:txBody>
          <a:bodyPr vert="horz" wrap="square" lIns="0" tIns="32384" rIns="0" bIns="0" rtlCol="0">
            <a:spAutoFit/>
          </a:bodyPr>
          <a:lstStyle/>
          <a:p>
            <a:pPr>
              <a:lnSpc>
                <a:spcPct val="100000"/>
              </a:lnSpc>
              <a:spcBef>
                <a:spcPts val="25"/>
              </a:spcBef>
            </a:pPr>
            <a:endParaRPr sz="1100" dirty="0">
              <a:solidFill>
                <a:srgbClr val="232F3E"/>
              </a:solidFill>
              <a:latin typeface="Calibri" panose="020F0502020204030204" pitchFamily="34" charset="0"/>
              <a:cs typeface="Calibri" panose="020F0502020204030204" pitchFamily="34" charset="0"/>
            </a:endParaRPr>
          </a:p>
          <a:p>
            <a:pPr marL="12700">
              <a:lnSpc>
                <a:spcPct val="100000"/>
              </a:lnSpc>
            </a:pPr>
            <a:r>
              <a:rPr sz="1100" b="1" spc="-5" dirty="0">
                <a:solidFill>
                  <a:srgbClr val="232F3E"/>
                </a:solidFill>
                <a:latin typeface="Calibri" panose="020F0502020204030204" pitchFamily="34" charset="0"/>
                <a:cs typeface="Calibri" panose="020F0502020204030204" pitchFamily="34" charset="0"/>
              </a:rPr>
              <a:t>Task</a:t>
            </a:r>
            <a:r>
              <a:rPr sz="1100" b="1" dirty="0">
                <a:solidFill>
                  <a:srgbClr val="232F3E"/>
                </a:solidFill>
                <a:latin typeface="Calibri" panose="020F0502020204030204" pitchFamily="34" charset="0"/>
                <a:cs typeface="Calibri" panose="020F0502020204030204" pitchFamily="34" charset="0"/>
              </a:rPr>
              <a:t> </a:t>
            </a:r>
            <a:r>
              <a:rPr lang="en-US" sz="1100" b="1" spc="-5" dirty="0">
                <a:solidFill>
                  <a:srgbClr val="232F3E"/>
                </a:solidFill>
                <a:latin typeface="Calibri" panose="020F0502020204030204" pitchFamily="34" charset="0"/>
                <a:cs typeface="Calibri" panose="020F0502020204030204" pitchFamily="34" charset="0"/>
              </a:rPr>
              <a:t>a</a:t>
            </a:r>
            <a:r>
              <a:rPr sz="1100" b="1" spc="-5" dirty="0">
                <a:solidFill>
                  <a:srgbClr val="232F3E"/>
                </a:solidFill>
                <a:latin typeface="Calibri" panose="020F0502020204030204" pitchFamily="34" charset="0"/>
                <a:cs typeface="Calibri" panose="020F0502020204030204" pitchFamily="34" charset="0"/>
              </a:rPr>
              <a:t>ssessment</a:t>
            </a:r>
            <a:endParaRPr sz="1100" b="1" dirty="0">
              <a:solidFill>
                <a:srgbClr val="232F3E"/>
              </a:solidFill>
              <a:latin typeface="Calibri" panose="020F0502020204030204" pitchFamily="34" charset="0"/>
              <a:cs typeface="Calibri" panose="020F0502020204030204" pitchFamily="34" charset="0"/>
            </a:endParaRPr>
          </a:p>
          <a:p>
            <a:pPr>
              <a:lnSpc>
                <a:spcPct val="100000"/>
              </a:lnSpc>
              <a:spcBef>
                <a:spcPts val="40"/>
              </a:spcBef>
            </a:pPr>
            <a:endParaRPr sz="1100" dirty="0">
              <a:solidFill>
                <a:srgbClr val="232F3E"/>
              </a:solidFill>
              <a:latin typeface="Calibri" panose="020F0502020204030204" pitchFamily="34" charset="0"/>
              <a:cs typeface="Calibri" panose="020F0502020204030204" pitchFamily="34" charset="0"/>
            </a:endParaRPr>
          </a:p>
          <a:p>
            <a:pPr marL="469900" marR="814705" indent="-228600">
              <a:lnSpc>
                <a:spcPct val="109800"/>
              </a:lnSpc>
              <a:buAutoNum type="arabicPeriod"/>
              <a:tabLst>
                <a:tab pos="469900" algn="l"/>
              </a:tabLst>
            </a:pPr>
            <a:r>
              <a:rPr lang="en-US" sz="1100" dirty="0">
                <a:solidFill>
                  <a:srgbClr val="232F3E"/>
                </a:solidFill>
                <a:latin typeface="Calibri" panose="020F0502020204030204" pitchFamily="34" charset="0"/>
                <a:cs typeface="Calibri" panose="020F0502020204030204" pitchFamily="34" charset="0"/>
              </a:rPr>
              <a:t>The purpose of the web service known as Amazon EC2 is to provide resizable compute capacity in the cloud in the form of a virtual machine.</a:t>
            </a:r>
            <a:endParaRPr sz="1100" dirty="0">
              <a:solidFill>
                <a:srgbClr val="232F3E"/>
              </a:solidFill>
              <a:latin typeface="Calibri" panose="020F0502020204030204" pitchFamily="34" charset="0"/>
              <a:cs typeface="Calibri" panose="020F0502020204030204" pitchFamily="34" charset="0"/>
            </a:endParaRPr>
          </a:p>
          <a:p>
            <a:pPr marL="469900" marR="969010">
              <a:lnSpc>
                <a:spcPct val="109800"/>
              </a:lnSpc>
              <a:spcBef>
                <a:spcPts val="25"/>
              </a:spcBef>
            </a:pPr>
            <a:r>
              <a:rPr lang="en-US" sz="1100" spc="-5" dirty="0">
                <a:solidFill>
                  <a:srgbClr val="232F3E"/>
                </a:solidFill>
                <a:latin typeface="Calibri" panose="020F0502020204030204" pitchFamily="34" charset="0"/>
                <a:cs typeface="Calibri" panose="020F0502020204030204" pitchFamily="34" charset="0"/>
              </a:rPr>
              <a:t>True</a:t>
            </a:r>
            <a:br>
              <a:rPr lang="en-US" sz="1100" spc="-5" dirty="0">
                <a:solidFill>
                  <a:srgbClr val="232F3E"/>
                </a:solidFill>
                <a:latin typeface="Calibri" panose="020F0502020204030204" pitchFamily="34" charset="0"/>
                <a:cs typeface="Calibri" panose="020F0502020204030204" pitchFamily="34" charset="0"/>
              </a:rPr>
            </a:br>
            <a:r>
              <a:rPr lang="en-US" sz="1100" spc="-5" dirty="0">
                <a:solidFill>
                  <a:srgbClr val="232F3E"/>
                </a:solidFill>
                <a:latin typeface="Calibri" panose="020F0502020204030204" pitchFamily="34" charset="0"/>
                <a:cs typeface="Calibri" panose="020F0502020204030204" pitchFamily="34" charset="0"/>
              </a:rPr>
              <a:t>False</a:t>
            </a:r>
            <a:br>
              <a:rPr lang="en-US" sz="1100" spc="-5" dirty="0">
                <a:solidFill>
                  <a:srgbClr val="232F3E"/>
                </a:solidFill>
                <a:latin typeface="Calibri" panose="020F0502020204030204" pitchFamily="34" charset="0"/>
                <a:cs typeface="Calibri" panose="020F0502020204030204" pitchFamily="34" charset="0"/>
              </a:rPr>
            </a:br>
            <a:r>
              <a:rPr sz="1100" spc="-5" dirty="0">
                <a:solidFill>
                  <a:srgbClr val="232F3E"/>
                </a:solidFill>
                <a:latin typeface="Calibri" panose="020F0502020204030204" pitchFamily="34" charset="0"/>
                <a:cs typeface="Calibri" panose="020F0502020204030204" pitchFamily="34" charset="0"/>
              </a:rPr>
              <a:t>Say: </a:t>
            </a:r>
            <a:r>
              <a:rPr lang="en-US" sz="1100" dirty="0">
                <a:solidFill>
                  <a:srgbClr val="232F3E"/>
                </a:solidFill>
                <a:latin typeface="Calibri" panose="020F0502020204030204" pitchFamily="34" charset="0"/>
                <a:cs typeface="Calibri" panose="020F0502020204030204" pitchFamily="34" charset="0"/>
              </a:rPr>
              <a:t>The purpose of the web service known as Amazon EC2 is to provide resizable compute capacity in the cloud in the form of a virtual machine.</a:t>
            </a:r>
          </a:p>
          <a:p>
            <a:pPr marL="469900" marR="969010">
              <a:lnSpc>
                <a:spcPct val="109800"/>
              </a:lnSpc>
              <a:spcBef>
                <a:spcPts val="25"/>
              </a:spcBef>
            </a:pPr>
            <a:r>
              <a:rPr sz="1100" spc="-5" dirty="0">
                <a:solidFill>
                  <a:srgbClr val="232F3E"/>
                </a:solidFill>
                <a:latin typeface="Calibri" panose="020F0502020204030204" pitchFamily="34" charset="0"/>
                <a:cs typeface="Calibri" panose="020F0502020204030204" pitchFamily="34" charset="0"/>
              </a:rPr>
              <a:t>Is </a:t>
            </a:r>
            <a:r>
              <a:rPr sz="1100" dirty="0">
                <a:solidFill>
                  <a:srgbClr val="232F3E"/>
                </a:solidFill>
                <a:latin typeface="Calibri" panose="020F0502020204030204" pitchFamily="34" charset="0"/>
                <a:cs typeface="Calibri" panose="020F0502020204030204" pitchFamily="34" charset="0"/>
              </a:rPr>
              <a:t>this true or </a:t>
            </a:r>
            <a:r>
              <a:rPr sz="1100" spc="-10" dirty="0">
                <a:solidFill>
                  <a:srgbClr val="232F3E"/>
                </a:solidFill>
                <a:latin typeface="Calibri" panose="020F0502020204030204" pitchFamily="34" charset="0"/>
                <a:cs typeface="Calibri" panose="020F0502020204030204" pitchFamily="34" charset="0"/>
              </a:rPr>
              <a:t>false? </a:t>
            </a:r>
            <a:r>
              <a:rPr sz="1100" spc="-5" dirty="0">
                <a:solidFill>
                  <a:srgbClr val="232F3E"/>
                </a:solidFill>
                <a:latin typeface="Calibri" panose="020F0502020204030204" pitchFamily="34" charset="0"/>
                <a:cs typeface="Calibri" panose="020F0502020204030204" pitchFamily="34" charset="0"/>
              </a:rPr>
              <a:t>Explain your</a:t>
            </a:r>
            <a:r>
              <a:rPr sz="1100" spc="-30"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reasoning.</a:t>
            </a:r>
            <a:endParaRPr sz="1100" dirty="0">
              <a:solidFill>
                <a:srgbClr val="232F3E"/>
              </a:solidFill>
              <a:latin typeface="Calibri" panose="020F0502020204030204" pitchFamily="34" charset="0"/>
              <a:cs typeface="Calibri" panose="020F0502020204030204" pitchFamily="34" charset="0"/>
            </a:endParaRPr>
          </a:p>
          <a:p>
            <a:pPr marL="469900">
              <a:spcBef>
                <a:spcPts val="130"/>
              </a:spcBef>
            </a:pPr>
            <a:r>
              <a:rPr sz="1100" dirty="0">
                <a:solidFill>
                  <a:srgbClr val="232F3E"/>
                </a:solidFill>
                <a:latin typeface="Calibri" panose="020F0502020204030204" pitchFamily="34" charset="0"/>
                <a:cs typeface="Calibri" panose="020F0502020204030204" pitchFamily="34" charset="0"/>
              </a:rPr>
              <a:t>[Answer:</a:t>
            </a:r>
            <a:r>
              <a:rPr sz="1100" spc="-20"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True]</a:t>
            </a:r>
            <a:endParaRPr sz="1100" dirty="0">
              <a:solidFill>
                <a:srgbClr val="232F3E"/>
              </a:solidFill>
              <a:latin typeface="Calibri" panose="020F0502020204030204" pitchFamily="34" charset="0"/>
              <a:cs typeface="Calibri" panose="020F0502020204030204" pitchFamily="34" charset="0"/>
            </a:endParaRPr>
          </a:p>
          <a:p>
            <a:pPr>
              <a:spcBef>
                <a:spcPts val="40"/>
              </a:spcBef>
            </a:pPr>
            <a:endParaRPr sz="1100" dirty="0">
              <a:solidFill>
                <a:srgbClr val="232F3E"/>
              </a:solidFill>
              <a:latin typeface="Calibri" panose="020F0502020204030204" pitchFamily="34" charset="0"/>
              <a:cs typeface="Calibri" panose="020F0502020204030204" pitchFamily="34" charset="0"/>
            </a:endParaRPr>
          </a:p>
          <a:p>
            <a:pPr marL="469900" marR="1000125" indent="-228600">
              <a:lnSpc>
                <a:spcPct val="109800"/>
              </a:lnSpc>
              <a:buAutoNum type="arabicPeriod" startAt="2"/>
              <a:tabLst>
                <a:tab pos="469900" algn="l"/>
              </a:tabLst>
            </a:pPr>
            <a:r>
              <a:rPr lang="en-US" sz="1100" dirty="0">
                <a:solidFill>
                  <a:srgbClr val="232F3E"/>
                </a:solidFill>
                <a:latin typeface="Calibri" panose="020F0502020204030204" pitchFamily="34" charset="0"/>
                <a:cs typeface="Calibri" panose="020F0502020204030204" pitchFamily="34" charset="0"/>
              </a:rPr>
              <a:t>The purpose of an Amazon Machine Image (AMI) is to serve as a template to create a virtual machine within Amazon EC2. There is only one template for different types of machines.</a:t>
            </a:r>
            <a:br>
              <a:rPr lang="en-US" sz="1100" spc="-5" dirty="0">
                <a:solidFill>
                  <a:srgbClr val="232F3E"/>
                </a:solidFill>
                <a:latin typeface="Calibri" panose="020F0502020204030204" pitchFamily="34" charset="0"/>
                <a:cs typeface="Calibri" panose="020F0502020204030204" pitchFamily="34" charset="0"/>
              </a:rPr>
            </a:br>
            <a:r>
              <a:rPr lang="en-US" sz="1100" spc="-5" dirty="0">
                <a:solidFill>
                  <a:srgbClr val="232F3E"/>
                </a:solidFill>
                <a:latin typeface="Calibri" panose="020F0502020204030204" pitchFamily="34" charset="0"/>
                <a:cs typeface="Calibri" panose="020F0502020204030204" pitchFamily="34" charset="0"/>
              </a:rPr>
              <a:t>True</a:t>
            </a:r>
            <a:br>
              <a:rPr lang="en-US" sz="1100" spc="-5" dirty="0">
                <a:solidFill>
                  <a:srgbClr val="232F3E"/>
                </a:solidFill>
                <a:latin typeface="Calibri" panose="020F0502020204030204" pitchFamily="34" charset="0"/>
                <a:cs typeface="Calibri" panose="020F0502020204030204" pitchFamily="34" charset="0"/>
              </a:rPr>
            </a:br>
            <a:r>
              <a:rPr lang="en-US" sz="1100" spc="-5" dirty="0">
                <a:solidFill>
                  <a:srgbClr val="232F3E"/>
                </a:solidFill>
                <a:latin typeface="Calibri" panose="020F0502020204030204" pitchFamily="34" charset="0"/>
                <a:cs typeface="Calibri" panose="020F0502020204030204" pitchFamily="34" charset="0"/>
              </a:rPr>
              <a:t>False</a:t>
            </a:r>
            <a:endParaRPr sz="1100" dirty="0">
              <a:solidFill>
                <a:srgbClr val="232F3E"/>
              </a:solidFill>
              <a:latin typeface="Calibri" panose="020F0502020204030204" pitchFamily="34" charset="0"/>
              <a:cs typeface="Calibri" panose="020F0502020204030204" pitchFamily="34" charset="0"/>
            </a:endParaRPr>
          </a:p>
          <a:p>
            <a:pPr marL="469900" marR="906780">
              <a:lnSpc>
                <a:spcPct val="109900"/>
              </a:lnSpc>
              <a:spcBef>
                <a:spcPts val="25"/>
              </a:spcBef>
            </a:pPr>
            <a:r>
              <a:rPr sz="1100" spc="-5" dirty="0">
                <a:solidFill>
                  <a:srgbClr val="232F3E"/>
                </a:solidFill>
                <a:latin typeface="Calibri" panose="020F0502020204030204" pitchFamily="34" charset="0"/>
                <a:cs typeface="Calibri" panose="020F0502020204030204" pitchFamily="34" charset="0"/>
              </a:rPr>
              <a:t>Say: </a:t>
            </a:r>
            <a:r>
              <a:rPr lang="en-US" sz="1100" dirty="0">
                <a:solidFill>
                  <a:srgbClr val="232F3E"/>
                </a:solidFill>
                <a:latin typeface="Calibri" panose="020F0502020204030204" pitchFamily="34" charset="0"/>
                <a:cs typeface="Calibri" panose="020F0502020204030204" pitchFamily="34" charset="0"/>
              </a:rPr>
              <a:t>The purpose of an Amazon Machine Image (AMI) is to serve as a template to create a virtual machine within Amazon EC2. There is only one template for different types of machines. </a:t>
            </a:r>
            <a:r>
              <a:rPr sz="1100" spc="-5" dirty="0">
                <a:solidFill>
                  <a:srgbClr val="232F3E"/>
                </a:solidFill>
                <a:latin typeface="Calibri" panose="020F0502020204030204" pitchFamily="34" charset="0"/>
                <a:cs typeface="Calibri" panose="020F0502020204030204" pitchFamily="34" charset="0"/>
              </a:rPr>
              <a:t>Is </a:t>
            </a:r>
            <a:r>
              <a:rPr sz="1100" dirty="0">
                <a:solidFill>
                  <a:srgbClr val="232F3E"/>
                </a:solidFill>
                <a:latin typeface="Calibri" panose="020F0502020204030204" pitchFamily="34" charset="0"/>
                <a:cs typeface="Calibri" panose="020F0502020204030204" pitchFamily="34" charset="0"/>
              </a:rPr>
              <a:t>this true </a:t>
            </a:r>
            <a:r>
              <a:rPr sz="1100" spc="-10" dirty="0">
                <a:solidFill>
                  <a:srgbClr val="232F3E"/>
                </a:solidFill>
                <a:latin typeface="Calibri" panose="020F0502020204030204" pitchFamily="34" charset="0"/>
                <a:cs typeface="Calibri" panose="020F0502020204030204" pitchFamily="34" charset="0"/>
              </a:rPr>
              <a:t>or </a:t>
            </a:r>
            <a:r>
              <a:rPr sz="1100" spc="-5" dirty="0">
                <a:solidFill>
                  <a:srgbClr val="232F3E"/>
                </a:solidFill>
                <a:latin typeface="Calibri" panose="020F0502020204030204" pitchFamily="34" charset="0"/>
                <a:cs typeface="Calibri" panose="020F0502020204030204" pitchFamily="34" charset="0"/>
              </a:rPr>
              <a:t>false? Explain your</a:t>
            </a:r>
            <a:r>
              <a:rPr sz="1100" spc="-40" dirty="0">
                <a:solidFill>
                  <a:srgbClr val="232F3E"/>
                </a:solidFill>
                <a:latin typeface="Calibri" panose="020F0502020204030204" pitchFamily="34" charset="0"/>
                <a:cs typeface="Calibri" panose="020F0502020204030204" pitchFamily="34" charset="0"/>
              </a:rPr>
              <a:t> </a:t>
            </a:r>
            <a:r>
              <a:rPr sz="1100" spc="-5" dirty="0">
                <a:solidFill>
                  <a:srgbClr val="232F3E"/>
                </a:solidFill>
                <a:latin typeface="Calibri" panose="020F0502020204030204" pitchFamily="34" charset="0"/>
                <a:cs typeface="Calibri" panose="020F0502020204030204" pitchFamily="34" charset="0"/>
              </a:rPr>
              <a:t>reasoning.</a:t>
            </a:r>
            <a:endParaRPr sz="1100" dirty="0">
              <a:solidFill>
                <a:srgbClr val="232F3E"/>
              </a:solidFill>
              <a:latin typeface="Calibri" panose="020F0502020204030204" pitchFamily="34" charset="0"/>
              <a:cs typeface="Calibri" panose="020F0502020204030204" pitchFamily="34" charset="0"/>
            </a:endParaRPr>
          </a:p>
          <a:p>
            <a:pPr marL="469900" marR="831215" algn="just">
              <a:lnSpc>
                <a:spcPct val="109800"/>
              </a:lnSpc>
            </a:pPr>
            <a:r>
              <a:rPr sz="1100" dirty="0">
                <a:solidFill>
                  <a:srgbClr val="232F3E"/>
                </a:solidFill>
                <a:latin typeface="Calibri" panose="020F0502020204030204" pitchFamily="34" charset="0"/>
                <a:cs typeface="Calibri" panose="020F0502020204030204" pitchFamily="34" charset="0"/>
              </a:rPr>
              <a:t>[Answer: </a:t>
            </a:r>
            <a:r>
              <a:rPr sz="1100" spc="-5" dirty="0">
                <a:solidFill>
                  <a:srgbClr val="232F3E"/>
                </a:solidFill>
                <a:latin typeface="Calibri" panose="020F0502020204030204" pitchFamily="34" charset="0"/>
                <a:cs typeface="Calibri" panose="020F0502020204030204" pitchFamily="34" charset="0"/>
              </a:rPr>
              <a:t>False</a:t>
            </a:r>
            <a:r>
              <a:rPr lang="en-US" sz="1100" spc="-5" dirty="0">
                <a:solidFill>
                  <a:srgbClr val="232F3E"/>
                </a:solidFill>
                <a:latin typeface="Calibri" panose="020F0502020204030204" pitchFamily="34" charset="0"/>
                <a:cs typeface="Calibri" panose="020F0502020204030204" pitchFamily="34" charset="0"/>
              </a:rPr>
              <a:t>.</a:t>
            </a:r>
            <a:r>
              <a:rPr sz="1100" spc="-5" dirty="0">
                <a:solidFill>
                  <a:srgbClr val="232F3E"/>
                </a:solidFill>
                <a:latin typeface="Calibri" panose="020F0502020204030204" pitchFamily="34" charset="0"/>
                <a:cs typeface="Calibri" panose="020F0502020204030204" pitchFamily="34" charset="0"/>
              </a:rPr>
              <a:t> </a:t>
            </a:r>
            <a:r>
              <a:rPr lang="en-US" sz="1100" spc="-5" dirty="0">
                <a:solidFill>
                  <a:srgbClr val="232F3E"/>
                </a:solidFill>
                <a:latin typeface="Calibri" panose="020F0502020204030204" pitchFamily="34" charset="0"/>
                <a:cs typeface="Calibri" panose="020F0502020204030204" pitchFamily="34" charset="0"/>
              </a:rPr>
              <a:t>There are different templates for different types of machines</a:t>
            </a:r>
            <a:r>
              <a:rPr sz="1100" spc="-5" dirty="0">
                <a:solidFill>
                  <a:srgbClr val="232F3E"/>
                </a:solidFill>
                <a:latin typeface="Calibri" panose="020F0502020204030204" pitchFamily="34" charset="0"/>
                <a:cs typeface="Calibri" panose="020F0502020204030204" pitchFamily="34" charset="0"/>
              </a:rPr>
              <a:t>.]</a:t>
            </a:r>
            <a:endParaRPr sz="1100" dirty="0">
              <a:solidFill>
                <a:srgbClr val="232F3E"/>
              </a:solidFill>
              <a:latin typeface="Calibri" panose="020F0502020204030204" pitchFamily="34" charset="0"/>
              <a:cs typeface="Calibri" panose="020F0502020204030204" pitchFamily="34" charset="0"/>
            </a:endParaRPr>
          </a:p>
          <a:p>
            <a:pPr>
              <a:spcBef>
                <a:spcPts val="40"/>
              </a:spcBef>
            </a:pPr>
            <a:endParaRPr sz="1100" dirty="0">
              <a:solidFill>
                <a:srgbClr val="232F3E"/>
              </a:solidFill>
              <a:latin typeface="Calibri" panose="020F0502020204030204" pitchFamily="34" charset="0"/>
              <a:cs typeface="Calibri" panose="020F0502020204030204" pitchFamily="34" charset="0"/>
            </a:endParaRPr>
          </a:p>
          <a:p>
            <a:pPr marL="469900" marR="1040130" indent="-228600">
              <a:lnSpc>
                <a:spcPct val="109800"/>
              </a:lnSpc>
              <a:buAutoNum type="arabicPeriod" startAt="3"/>
              <a:tabLst>
                <a:tab pos="469900" algn="l"/>
              </a:tabLst>
            </a:pPr>
            <a:r>
              <a:rPr lang="en-US" sz="1100" spc="-5" dirty="0">
                <a:solidFill>
                  <a:srgbClr val="232F3E"/>
                </a:solidFill>
                <a:latin typeface="Calibri" panose="020F0502020204030204" pitchFamily="34" charset="0"/>
                <a:cs typeface="Calibri" panose="020F0502020204030204" pitchFamily="34" charset="0"/>
              </a:rPr>
              <a:t>You selected the t2.micro AMI because T2 instances are low-cost, general purpose instance types that provide a baseline level of CPU performance with the ability to burst above the baseline when needed.</a:t>
            </a:r>
            <a:br>
              <a:rPr lang="en-US" sz="1100" spc="-5" dirty="0">
                <a:solidFill>
                  <a:srgbClr val="232F3E"/>
                </a:solidFill>
                <a:latin typeface="Calibri" panose="020F0502020204030204" pitchFamily="34" charset="0"/>
                <a:cs typeface="Calibri" panose="020F0502020204030204" pitchFamily="34" charset="0"/>
              </a:rPr>
            </a:br>
            <a:r>
              <a:rPr lang="en-US" sz="1100" spc="-5" dirty="0">
                <a:solidFill>
                  <a:srgbClr val="232F3E"/>
                </a:solidFill>
                <a:latin typeface="Calibri" panose="020F0502020204030204" pitchFamily="34" charset="0"/>
                <a:cs typeface="Calibri" panose="020F0502020204030204" pitchFamily="34" charset="0"/>
              </a:rPr>
              <a:t>True </a:t>
            </a:r>
            <a:br>
              <a:rPr lang="en-US" sz="1100" spc="-5" dirty="0">
                <a:solidFill>
                  <a:srgbClr val="232F3E"/>
                </a:solidFill>
                <a:latin typeface="Calibri" panose="020F0502020204030204" pitchFamily="34" charset="0"/>
                <a:cs typeface="Calibri" panose="020F0502020204030204" pitchFamily="34" charset="0"/>
              </a:rPr>
            </a:br>
            <a:r>
              <a:rPr lang="en-US" sz="1100" spc="-5" dirty="0">
                <a:solidFill>
                  <a:srgbClr val="232F3E"/>
                </a:solidFill>
                <a:latin typeface="Calibri" panose="020F0502020204030204" pitchFamily="34" charset="0"/>
                <a:cs typeface="Calibri" panose="020F0502020204030204" pitchFamily="34" charset="0"/>
              </a:rPr>
              <a:t>False</a:t>
            </a:r>
            <a:br>
              <a:rPr lang="en-US" sz="1100" spc="-5" dirty="0">
                <a:solidFill>
                  <a:srgbClr val="232F3E"/>
                </a:solidFill>
                <a:latin typeface="Calibri" panose="020F0502020204030204" pitchFamily="34" charset="0"/>
                <a:cs typeface="Calibri" panose="020F0502020204030204" pitchFamily="34" charset="0"/>
              </a:rPr>
            </a:br>
            <a:r>
              <a:rPr lang="en-US" sz="1100" spc="-5" dirty="0">
                <a:solidFill>
                  <a:srgbClr val="232F3E"/>
                </a:solidFill>
                <a:latin typeface="Calibri" panose="020F0502020204030204" pitchFamily="34" charset="0"/>
                <a:cs typeface="Calibri" panose="020F0502020204030204" pitchFamily="34" charset="0"/>
              </a:rPr>
              <a:t>Say: You selected the t2.micro AMI because T2 instances are low-cost, general purpose instance types that provide a baseline level of CPU performance with the ability to burst above the baseline when needed.. Is this true or false? Explain your reasoning.</a:t>
            </a:r>
            <a:br>
              <a:rPr lang="en-US" sz="1100" spc="-5" dirty="0">
                <a:solidFill>
                  <a:srgbClr val="232F3E"/>
                </a:solidFill>
                <a:latin typeface="Calibri" panose="020F0502020204030204" pitchFamily="34" charset="0"/>
                <a:cs typeface="Calibri" panose="020F0502020204030204" pitchFamily="34" charset="0"/>
              </a:rPr>
            </a:br>
            <a:r>
              <a:rPr lang="en-US" sz="1100" spc="-5" dirty="0">
                <a:solidFill>
                  <a:srgbClr val="232F3E"/>
                </a:solidFill>
                <a:latin typeface="Calibri" panose="020F0502020204030204" pitchFamily="34" charset="0"/>
                <a:cs typeface="Calibri" panose="020F0502020204030204" pitchFamily="34" charset="0"/>
              </a:rPr>
              <a:t>[Answer: True.]</a:t>
            </a:r>
            <a:br>
              <a:rPr lang="en-US" sz="1100" spc="-5" dirty="0">
                <a:solidFill>
                  <a:srgbClr val="232F3E"/>
                </a:solidFill>
                <a:latin typeface="Calibri" panose="020F0502020204030204" pitchFamily="34" charset="0"/>
                <a:cs typeface="Calibri" panose="020F0502020204030204" pitchFamily="34" charset="0"/>
              </a:rPr>
            </a:br>
            <a:endParaRPr lang="en-US" sz="1100" spc="-5" dirty="0">
              <a:solidFill>
                <a:srgbClr val="232F3E"/>
              </a:solidFill>
              <a:latin typeface="Calibri" panose="020F0502020204030204" pitchFamily="34" charset="0"/>
              <a:cs typeface="Calibri" panose="020F0502020204030204" pitchFamily="34" charset="0"/>
            </a:endParaRPr>
          </a:p>
        </p:txBody>
      </p:sp>
      <p:sp>
        <p:nvSpPr>
          <p:cNvPr id="3" name="Footer Placeholder 3">
            <a:extLst>
              <a:ext uri="{FF2B5EF4-FFF2-40B4-BE49-F238E27FC236}">
                <a16:creationId xmlns:a16="http://schemas.microsoft.com/office/drawing/2014/main" id="{1DEF4C59-F45B-8D49-8B06-B863125117E7}"/>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13</a:t>
            </a:fld>
            <a:endParaRPr lang="en-US"/>
          </a:p>
          <a:p>
            <a:endParaRPr lang="en-US" dirty="0"/>
          </a:p>
        </p:txBody>
      </p:sp>
    </p:spTree>
    <p:extLst>
      <p:ext uri="{BB962C8B-B14F-4D97-AF65-F5344CB8AC3E}">
        <p14:creationId xmlns:p14="http://schemas.microsoft.com/office/powerpoint/2010/main" val="456924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12"/>
          <p:cNvSpPr txBox="1"/>
          <p:nvPr/>
        </p:nvSpPr>
        <p:spPr>
          <a:xfrm>
            <a:off x="76200" y="1211328"/>
            <a:ext cx="7620000" cy="7840735"/>
          </a:xfrm>
          <a:prstGeom prst="rect">
            <a:avLst/>
          </a:prstGeom>
        </p:spPr>
        <p:txBody>
          <a:bodyPr vert="horz" wrap="square" lIns="0" tIns="32384" rIns="0" bIns="0" rtlCol="0">
            <a:spAutoFit/>
          </a:bodyPr>
          <a:lstStyle/>
          <a:p>
            <a:pPr marL="12700" marR="1127760">
              <a:lnSpc>
                <a:spcPct val="110900"/>
              </a:lnSpc>
              <a:tabLst>
                <a:tab pos="241300" algn="l"/>
              </a:tabLst>
            </a:pPr>
            <a:endParaRPr lang="en-US" sz="1200" spc="5" dirty="0">
              <a:solidFill>
                <a:srgbClr val="232F3E"/>
              </a:solidFill>
              <a:latin typeface="Calibri" panose="020F0502020204030204" pitchFamily="34" charset="0"/>
              <a:cs typeface="Calibri" panose="020F0502020204030204" pitchFamily="34" charset="0"/>
            </a:endParaRPr>
          </a:p>
          <a:p>
            <a:pPr marL="12700" marR="1127760">
              <a:lnSpc>
                <a:spcPct val="110900"/>
              </a:lnSpc>
              <a:tabLst>
                <a:tab pos="241300" algn="l"/>
              </a:tabLst>
            </a:pPr>
            <a:r>
              <a:rPr lang="en-US" sz="1200" spc="5" dirty="0">
                <a:solidFill>
                  <a:srgbClr val="232F3E"/>
                </a:solidFill>
                <a:latin typeface="Calibri" panose="020F0502020204030204" pitchFamily="34" charset="0"/>
                <a:cs typeface="Calibri" panose="020F0502020204030204" pitchFamily="34" charset="0"/>
              </a:rPr>
              <a:t>	4.  When you launch an instance in Amazon EC2, you have the option of passing user data to the 	instance that can be used to perform common automated configuration tasks and even run scripts 	after the instance starts. You can pass two types of user data to Amazon EC2: Shell scripts and 	cloud-init directives.</a:t>
            </a:r>
            <a:endParaRPr sz="1200" dirty="0">
              <a:solidFill>
                <a:srgbClr val="232F3E"/>
              </a:solidFill>
              <a:latin typeface="Calibri" panose="020F0502020204030204" pitchFamily="34" charset="0"/>
              <a:cs typeface="Calibri" panose="020F0502020204030204" pitchFamily="34" charset="0"/>
            </a:endParaRPr>
          </a:p>
          <a:p>
            <a:pPr marL="12700" marR="1127760">
              <a:lnSpc>
                <a:spcPct val="110900"/>
              </a:lnSpc>
              <a:tabLst>
                <a:tab pos="241300" algn="l"/>
              </a:tabLst>
            </a:pPr>
            <a:r>
              <a:rPr lang="en-US" sz="1200" spc="-5" dirty="0">
                <a:solidFill>
                  <a:srgbClr val="232F3E"/>
                </a:solidFill>
                <a:latin typeface="Calibri" panose="020F0502020204030204" pitchFamily="34" charset="0"/>
                <a:cs typeface="Calibri" panose="020F0502020204030204" pitchFamily="34" charset="0"/>
              </a:rPr>
              <a:t>	True</a:t>
            </a:r>
            <a:br>
              <a:rPr lang="en-US" sz="1200" spc="-5" dirty="0">
                <a:solidFill>
                  <a:srgbClr val="232F3E"/>
                </a:solidFill>
                <a:latin typeface="Calibri" panose="020F0502020204030204" pitchFamily="34" charset="0"/>
                <a:cs typeface="Calibri" panose="020F0502020204030204" pitchFamily="34" charset="0"/>
              </a:rPr>
            </a:br>
            <a:r>
              <a:rPr lang="en-US" sz="1200" spc="-5" dirty="0">
                <a:solidFill>
                  <a:srgbClr val="232F3E"/>
                </a:solidFill>
                <a:latin typeface="Calibri" panose="020F0502020204030204" pitchFamily="34" charset="0"/>
                <a:cs typeface="Calibri" panose="020F0502020204030204" pitchFamily="34" charset="0"/>
              </a:rPr>
              <a:t>	False</a:t>
            </a:r>
            <a:br>
              <a:rPr lang="en-US" sz="1200" spc="-5" dirty="0">
                <a:solidFill>
                  <a:srgbClr val="232F3E"/>
                </a:solidFill>
                <a:latin typeface="Calibri" panose="020F0502020204030204" pitchFamily="34" charset="0"/>
                <a:cs typeface="Calibri" panose="020F0502020204030204" pitchFamily="34" charset="0"/>
              </a:rPr>
            </a:br>
            <a:r>
              <a:rPr lang="en-US" sz="1200" spc="-5" dirty="0">
                <a:solidFill>
                  <a:srgbClr val="232F3E"/>
                </a:solidFill>
                <a:latin typeface="Calibri" panose="020F0502020204030204" pitchFamily="34" charset="0"/>
                <a:cs typeface="Calibri" panose="020F0502020204030204" pitchFamily="34" charset="0"/>
              </a:rPr>
              <a:t>	</a:t>
            </a:r>
            <a:r>
              <a:rPr sz="1200" spc="-5" dirty="0">
                <a:solidFill>
                  <a:srgbClr val="232F3E"/>
                </a:solidFill>
                <a:latin typeface="Calibri" panose="020F0502020204030204" pitchFamily="34" charset="0"/>
                <a:cs typeface="Calibri" panose="020F0502020204030204" pitchFamily="34" charset="0"/>
              </a:rPr>
              <a:t>Say: </a:t>
            </a:r>
            <a:r>
              <a:rPr lang="en-US" sz="1200" spc="5" dirty="0">
                <a:solidFill>
                  <a:srgbClr val="232F3E"/>
                </a:solidFill>
                <a:latin typeface="Calibri" panose="020F0502020204030204" pitchFamily="34" charset="0"/>
                <a:cs typeface="Calibri" panose="020F0502020204030204" pitchFamily="34" charset="0"/>
              </a:rPr>
              <a:t>When you launch an instance in Amazon EC2, you have the option of passing user data 	to the instance that can be used to perform common automated configuration tasks and 	even run scripts after the instance starts. You can pass two types of user data to Amazon 	EC2: Shell scripts and cloud-init directives.</a:t>
            </a:r>
            <a:r>
              <a:rPr lang="en-US" sz="1200" dirty="0">
                <a:solidFill>
                  <a:srgbClr val="232F3E"/>
                </a:solidFill>
                <a:latin typeface="Calibri" panose="020F0502020204030204" pitchFamily="34" charset="0"/>
                <a:cs typeface="Calibri" panose="020F0502020204030204" pitchFamily="34" charset="0"/>
              </a:rPr>
              <a:t> </a:t>
            </a:r>
            <a:r>
              <a:rPr sz="1200" spc="-5" dirty="0">
                <a:solidFill>
                  <a:srgbClr val="232F3E"/>
                </a:solidFill>
                <a:latin typeface="Calibri" panose="020F0502020204030204" pitchFamily="34" charset="0"/>
                <a:cs typeface="Calibri" panose="020F0502020204030204" pitchFamily="34" charset="0"/>
              </a:rPr>
              <a:t>Is </a:t>
            </a:r>
            <a:r>
              <a:rPr sz="1200" dirty="0">
                <a:solidFill>
                  <a:srgbClr val="232F3E"/>
                </a:solidFill>
                <a:latin typeface="Calibri" panose="020F0502020204030204" pitchFamily="34" charset="0"/>
                <a:cs typeface="Calibri" panose="020F0502020204030204" pitchFamily="34" charset="0"/>
              </a:rPr>
              <a:t>this true </a:t>
            </a:r>
            <a:r>
              <a:rPr sz="1200" spc="-10" dirty="0">
                <a:solidFill>
                  <a:srgbClr val="232F3E"/>
                </a:solidFill>
                <a:latin typeface="Calibri" panose="020F0502020204030204" pitchFamily="34" charset="0"/>
                <a:cs typeface="Calibri" panose="020F0502020204030204" pitchFamily="34" charset="0"/>
              </a:rPr>
              <a:t>or </a:t>
            </a:r>
            <a:r>
              <a:rPr sz="1200" spc="-5" dirty="0">
                <a:solidFill>
                  <a:srgbClr val="232F3E"/>
                </a:solidFill>
                <a:latin typeface="Calibri" panose="020F0502020204030204" pitchFamily="34" charset="0"/>
                <a:cs typeface="Calibri" panose="020F0502020204030204" pitchFamily="34" charset="0"/>
              </a:rPr>
              <a:t>false? Explain your reasoning.</a:t>
            </a:r>
            <a:r>
              <a:rPr lang="en-US" sz="1200" spc="-5" dirty="0">
                <a:solidFill>
                  <a:srgbClr val="232F3E"/>
                </a:solidFill>
                <a:latin typeface="Calibri" panose="020F0502020204030204" pitchFamily="34" charset="0"/>
                <a:cs typeface="Calibri" panose="020F0502020204030204" pitchFamily="34" charset="0"/>
              </a:rPr>
              <a:t> 	</a:t>
            </a:r>
            <a:r>
              <a:rPr sz="1200" dirty="0">
                <a:solidFill>
                  <a:srgbClr val="232F3E"/>
                </a:solidFill>
                <a:latin typeface="Calibri" panose="020F0502020204030204" pitchFamily="34" charset="0"/>
                <a:cs typeface="Calibri" panose="020F0502020204030204" pitchFamily="34" charset="0"/>
              </a:rPr>
              <a:t>[Answer:</a:t>
            </a:r>
            <a:r>
              <a:rPr sz="1200" spc="-20" dirty="0">
                <a:solidFill>
                  <a:srgbClr val="232F3E"/>
                </a:solidFill>
                <a:latin typeface="Calibri" panose="020F0502020204030204" pitchFamily="34" charset="0"/>
                <a:cs typeface="Calibri" panose="020F0502020204030204" pitchFamily="34" charset="0"/>
              </a:rPr>
              <a:t> </a:t>
            </a:r>
            <a:r>
              <a:rPr sz="1200" spc="-5" dirty="0">
                <a:solidFill>
                  <a:srgbClr val="232F3E"/>
                </a:solidFill>
                <a:latin typeface="Calibri" panose="020F0502020204030204" pitchFamily="34" charset="0"/>
                <a:cs typeface="Calibri" panose="020F0502020204030204" pitchFamily="34" charset="0"/>
              </a:rPr>
              <a:t>True]</a:t>
            </a:r>
            <a:endParaRPr sz="1200" dirty="0">
              <a:solidFill>
                <a:srgbClr val="232F3E"/>
              </a:solidFill>
              <a:latin typeface="Calibri" panose="020F0502020204030204" pitchFamily="34" charset="0"/>
              <a:cs typeface="Calibri" panose="020F0502020204030204" pitchFamily="34" charset="0"/>
            </a:endParaRPr>
          </a:p>
          <a:p>
            <a:pPr>
              <a:lnSpc>
                <a:spcPct val="100000"/>
              </a:lnSpc>
              <a:spcBef>
                <a:spcPts val="55"/>
              </a:spcBef>
            </a:pPr>
            <a:endParaRPr sz="1200" dirty="0">
              <a:solidFill>
                <a:srgbClr val="232F3E"/>
              </a:solidFill>
              <a:latin typeface="Calibri" panose="020F0502020204030204" pitchFamily="34" charset="0"/>
              <a:cs typeface="Calibri" panose="020F0502020204030204" pitchFamily="34" charset="0"/>
            </a:endParaRPr>
          </a:p>
          <a:p>
            <a:pPr marL="12700" marR="787400">
              <a:lnSpc>
                <a:spcPct val="110900"/>
              </a:lnSpc>
              <a:tabLst>
                <a:tab pos="241300" algn="l"/>
              </a:tabLst>
            </a:pPr>
            <a:r>
              <a:rPr lang="en-US" sz="1200" spc="-5" dirty="0">
                <a:solidFill>
                  <a:srgbClr val="232F3E"/>
                </a:solidFill>
                <a:latin typeface="Calibri" panose="020F0502020204030204" pitchFamily="34" charset="0"/>
                <a:cs typeface="Calibri" panose="020F0502020204030204" pitchFamily="34" charset="0"/>
              </a:rPr>
              <a:t> 	5. You use security groups to control traffic into and out of an EC2 instance.</a:t>
            </a:r>
            <a:br>
              <a:rPr lang="en-US" sz="1200" spc="-5" dirty="0">
                <a:solidFill>
                  <a:srgbClr val="232F3E"/>
                </a:solidFill>
                <a:latin typeface="Calibri" panose="020F0502020204030204" pitchFamily="34" charset="0"/>
                <a:cs typeface="Calibri" panose="020F0502020204030204" pitchFamily="34" charset="0"/>
              </a:rPr>
            </a:br>
            <a:r>
              <a:rPr lang="en-US" sz="1200" spc="-5" dirty="0">
                <a:solidFill>
                  <a:srgbClr val="232F3E"/>
                </a:solidFill>
                <a:latin typeface="Calibri" panose="020F0502020204030204" pitchFamily="34" charset="0"/>
                <a:cs typeface="Calibri" panose="020F0502020204030204" pitchFamily="34" charset="0"/>
              </a:rPr>
              <a:t>	True</a:t>
            </a:r>
            <a:br>
              <a:rPr lang="en-US" sz="1200" spc="-5" dirty="0">
                <a:solidFill>
                  <a:srgbClr val="232F3E"/>
                </a:solidFill>
                <a:latin typeface="Calibri" panose="020F0502020204030204" pitchFamily="34" charset="0"/>
                <a:cs typeface="Calibri" panose="020F0502020204030204" pitchFamily="34" charset="0"/>
              </a:rPr>
            </a:br>
            <a:r>
              <a:rPr lang="en-US" sz="1200" spc="-5" dirty="0">
                <a:solidFill>
                  <a:srgbClr val="232F3E"/>
                </a:solidFill>
                <a:latin typeface="Calibri" panose="020F0502020204030204" pitchFamily="34" charset="0"/>
                <a:cs typeface="Calibri" panose="020F0502020204030204" pitchFamily="34" charset="0"/>
              </a:rPr>
              <a:t>	False</a:t>
            </a:r>
            <a:endParaRPr sz="1200" dirty="0">
              <a:solidFill>
                <a:srgbClr val="232F3E"/>
              </a:solidFill>
              <a:latin typeface="Calibri" panose="020F0502020204030204" pitchFamily="34" charset="0"/>
              <a:cs typeface="Calibri" panose="020F0502020204030204" pitchFamily="34" charset="0"/>
            </a:endParaRPr>
          </a:p>
          <a:p>
            <a:pPr marL="241300">
              <a:lnSpc>
                <a:spcPct val="100000"/>
              </a:lnSpc>
              <a:spcBef>
                <a:spcPts val="130"/>
              </a:spcBef>
            </a:pPr>
            <a:r>
              <a:rPr sz="1200" spc="-5" dirty="0">
                <a:solidFill>
                  <a:srgbClr val="232F3E"/>
                </a:solidFill>
                <a:latin typeface="Calibri" panose="020F0502020204030204" pitchFamily="34" charset="0"/>
                <a:cs typeface="Calibri" panose="020F0502020204030204" pitchFamily="34" charset="0"/>
              </a:rPr>
              <a:t>Say: </a:t>
            </a:r>
            <a:r>
              <a:rPr lang="en-US" sz="1200" spc="-5" dirty="0">
                <a:solidFill>
                  <a:srgbClr val="232F3E"/>
                </a:solidFill>
                <a:latin typeface="Calibri" panose="020F0502020204030204" pitchFamily="34" charset="0"/>
                <a:cs typeface="Calibri" panose="020F0502020204030204" pitchFamily="34" charset="0"/>
              </a:rPr>
              <a:t>You use security groups to control traffic into and out of an EC2 instance</a:t>
            </a:r>
            <a:r>
              <a:rPr sz="1200" spc="-5" dirty="0">
                <a:solidFill>
                  <a:srgbClr val="232F3E"/>
                </a:solidFill>
                <a:latin typeface="Calibri" panose="020F0502020204030204" pitchFamily="34" charset="0"/>
                <a:cs typeface="Calibri" panose="020F0502020204030204" pitchFamily="34" charset="0"/>
              </a:rPr>
              <a:t>.</a:t>
            </a:r>
            <a:endParaRPr sz="1200" dirty="0">
              <a:solidFill>
                <a:srgbClr val="232F3E"/>
              </a:solidFill>
              <a:latin typeface="Calibri" panose="020F0502020204030204" pitchFamily="34" charset="0"/>
              <a:cs typeface="Calibri" panose="020F0502020204030204" pitchFamily="34" charset="0"/>
            </a:endParaRPr>
          </a:p>
          <a:p>
            <a:pPr marL="241300" marR="3952875">
              <a:lnSpc>
                <a:spcPct val="109800"/>
              </a:lnSpc>
            </a:pPr>
            <a:r>
              <a:rPr sz="1200" spc="-5" dirty="0">
                <a:solidFill>
                  <a:srgbClr val="232F3E"/>
                </a:solidFill>
                <a:latin typeface="Calibri" panose="020F0502020204030204" pitchFamily="34" charset="0"/>
                <a:cs typeface="Calibri" panose="020F0502020204030204" pitchFamily="34" charset="0"/>
              </a:rPr>
              <a:t>Is </a:t>
            </a:r>
            <a:r>
              <a:rPr sz="1200" dirty="0">
                <a:solidFill>
                  <a:srgbClr val="232F3E"/>
                </a:solidFill>
                <a:latin typeface="Calibri" panose="020F0502020204030204" pitchFamily="34" charset="0"/>
                <a:cs typeface="Calibri" panose="020F0502020204030204" pitchFamily="34" charset="0"/>
              </a:rPr>
              <a:t>this true </a:t>
            </a:r>
            <a:r>
              <a:rPr sz="1200" spc="-10" dirty="0">
                <a:solidFill>
                  <a:srgbClr val="232F3E"/>
                </a:solidFill>
                <a:latin typeface="Calibri" panose="020F0502020204030204" pitchFamily="34" charset="0"/>
                <a:cs typeface="Calibri" panose="020F0502020204030204" pitchFamily="34" charset="0"/>
              </a:rPr>
              <a:t>or </a:t>
            </a:r>
            <a:r>
              <a:rPr sz="1200" spc="-5" dirty="0">
                <a:solidFill>
                  <a:srgbClr val="232F3E"/>
                </a:solidFill>
                <a:latin typeface="Calibri" panose="020F0502020204030204" pitchFamily="34" charset="0"/>
                <a:cs typeface="Calibri" panose="020F0502020204030204" pitchFamily="34" charset="0"/>
              </a:rPr>
              <a:t>false? Explain your reasoning.</a:t>
            </a:r>
            <a:r>
              <a:rPr lang="en-US" sz="1200" spc="-5" dirty="0">
                <a:solidFill>
                  <a:srgbClr val="232F3E"/>
                </a:solidFill>
                <a:latin typeface="Calibri" panose="020F0502020204030204" pitchFamily="34" charset="0"/>
                <a:cs typeface="Calibri" panose="020F0502020204030204" pitchFamily="34" charset="0"/>
              </a:rPr>
              <a:t> </a:t>
            </a:r>
            <a:r>
              <a:rPr sz="1200" dirty="0">
                <a:solidFill>
                  <a:srgbClr val="232F3E"/>
                </a:solidFill>
                <a:latin typeface="Calibri" panose="020F0502020204030204" pitchFamily="34" charset="0"/>
                <a:cs typeface="Calibri" panose="020F0502020204030204" pitchFamily="34" charset="0"/>
              </a:rPr>
              <a:t>[Answer:</a:t>
            </a:r>
            <a:r>
              <a:rPr sz="1200" spc="-20" dirty="0">
                <a:solidFill>
                  <a:srgbClr val="232F3E"/>
                </a:solidFill>
                <a:latin typeface="Calibri" panose="020F0502020204030204" pitchFamily="34" charset="0"/>
                <a:cs typeface="Calibri" panose="020F0502020204030204" pitchFamily="34" charset="0"/>
              </a:rPr>
              <a:t> </a:t>
            </a:r>
            <a:r>
              <a:rPr sz="1200" spc="-5" dirty="0">
                <a:solidFill>
                  <a:srgbClr val="232F3E"/>
                </a:solidFill>
                <a:latin typeface="Calibri" panose="020F0502020204030204" pitchFamily="34" charset="0"/>
                <a:cs typeface="Calibri" panose="020F0502020204030204" pitchFamily="34" charset="0"/>
              </a:rPr>
              <a:t>True]</a:t>
            </a:r>
            <a:endParaRPr lang="en-US" sz="1200" spc="-5" dirty="0">
              <a:solidFill>
                <a:srgbClr val="232F3E"/>
              </a:solidFill>
              <a:latin typeface="Calibri" panose="020F0502020204030204" pitchFamily="34" charset="0"/>
              <a:cs typeface="Calibri" panose="020F0502020204030204" pitchFamily="34" charset="0"/>
            </a:endParaRPr>
          </a:p>
          <a:p>
            <a:pPr marL="241300" marR="3952875">
              <a:lnSpc>
                <a:spcPct val="109800"/>
              </a:lnSpc>
            </a:pPr>
            <a:endParaRPr lang="en-US" sz="1200" spc="-5" dirty="0">
              <a:solidFill>
                <a:srgbClr val="232F3E"/>
              </a:solidFill>
              <a:latin typeface="Calibri" panose="020F0502020204030204" pitchFamily="34" charset="0"/>
              <a:cs typeface="Calibri" panose="020F0502020204030204" pitchFamily="34" charset="0"/>
            </a:endParaRPr>
          </a:p>
          <a:p>
            <a:pPr marL="241300" marR="3952875">
              <a:lnSpc>
                <a:spcPct val="109800"/>
              </a:lnSpc>
            </a:pPr>
            <a:r>
              <a:rPr lang="en-US" sz="1200" spc="-5" dirty="0">
                <a:solidFill>
                  <a:srgbClr val="232F3E"/>
                </a:solidFill>
                <a:latin typeface="Calibri" panose="020F0502020204030204" pitchFamily="34" charset="0"/>
                <a:cs typeface="Calibri" panose="020F0502020204030204" pitchFamily="34" charset="0"/>
              </a:rPr>
              <a:t>6. Tagging resources is important because tags enable you to categorize your AWS resources in different ways, such as by purpose, owner, or environment.</a:t>
            </a:r>
          </a:p>
          <a:p>
            <a:pPr marL="241300">
              <a:lnSpc>
                <a:spcPct val="100000"/>
              </a:lnSpc>
              <a:spcBef>
                <a:spcPts val="130"/>
              </a:spcBef>
            </a:pPr>
            <a:r>
              <a:rPr lang="en-US" sz="1200" spc="-5" dirty="0">
                <a:solidFill>
                  <a:srgbClr val="232F3E"/>
                </a:solidFill>
                <a:latin typeface="Calibri" panose="020F0502020204030204" pitchFamily="34" charset="0"/>
                <a:cs typeface="Calibri" panose="020F0502020204030204" pitchFamily="34" charset="0"/>
              </a:rPr>
              <a:t>Say: Tagging resources is important because tags enable you to categorize your AWS resources in different ways, such as by purpose, owner, or environment. Is </a:t>
            </a:r>
            <a:r>
              <a:rPr lang="en-US" sz="1200" dirty="0">
                <a:solidFill>
                  <a:srgbClr val="232F3E"/>
                </a:solidFill>
                <a:latin typeface="Calibri" panose="020F0502020204030204" pitchFamily="34" charset="0"/>
                <a:cs typeface="Calibri" panose="020F0502020204030204" pitchFamily="34" charset="0"/>
              </a:rPr>
              <a:t>this true </a:t>
            </a:r>
            <a:r>
              <a:rPr lang="en-US" sz="1200" spc="-10" dirty="0">
                <a:solidFill>
                  <a:srgbClr val="232F3E"/>
                </a:solidFill>
                <a:latin typeface="Calibri" panose="020F0502020204030204" pitchFamily="34" charset="0"/>
                <a:cs typeface="Calibri" panose="020F0502020204030204" pitchFamily="34" charset="0"/>
              </a:rPr>
              <a:t>or </a:t>
            </a:r>
            <a:r>
              <a:rPr lang="en-US" sz="1200" spc="-5" dirty="0">
                <a:solidFill>
                  <a:srgbClr val="232F3E"/>
                </a:solidFill>
                <a:latin typeface="Calibri" panose="020F0502020204030204" pitchFamily="34" charset="0"/>
                <a:cs typeface="Calibri" panose="020F0502020204030204" pitchFamily="34" charset="0"/>
              </a:rPr>
              <a:t>false? Explain your reasoning. </a:t>
            </a:r>
          </a:p>
          <a:p>
            <a:pPr marL="241300">
              <a:lnSpc>
                <a:spcPct val="100000"/>
              </a:lnSpc>
              <a:spcBef>
                <a:spcPts val="130"/>
              </a:spcBef>
            </a:pPr>
            <a:r>
              <a:rPr lang="en-US" sz="1200" dirty="0">
                <a:solidFill>
                  <a:srgbClr val="232F3E"/>
                </a:solidFill>
                <a:latin typeface="Calibri" panose="020F0502020204030204" pitchFamily="34" charset="0"/>
                <a:cs typeface="Calibri" panose="020F0502020204030204" pitchFamily="34" charset="0"/>
              </a:rPr>
              <a:t>[Answer:</a:t>
            </a:r>
            <a:r>
              <a:rPr lang="en-US" sz="1200" spc="-20" dirty="0">
                <a:solidFill>
                  <a:srgbClr val="232F3E"/>
                </a:solidFill>
                <a:latin typeface="Calibri" panose="020F0502020204030204" pitchFamily="34" charset="0"/>
                <a:cs typeface="Calibri" panose="020F0502020204030204" pitchFamily="34" charset="0"/>
              </a:rPr>
              <a:t> </a:t>
            </a:r>
            <a:r>
              <a:rPr lang="en-US" sz="1200" spc="-5" dirty="0">
                <a:solidFill>
                  <a:srgbClr val="232F3E"/>
                </a:solidFill>
                <a:latin typeface="Calibri" panose="020F0502020204030204" pitchFamily="34" charset="0"/>
                <a:cs typeface="Calibri" panose="020F0502020204030204" pitchFamily="34" charset="0"/>
              </a:rPr>
              <a:t>True]</a:t>
            </a:r>
          </a:p>
          <a:p>
            <a:pPr marL="241300" marR="3952875">
              <a:lnSpc>
                <a:spcPct val="109800"/>
              </a:lnSpc>
            </a:pPr>
            <a:endParaRPr lang="en-US" sz="1200" spc="-5" dirty="0">
              <a:solidFill>
                <a:srgbClr val="232F3E"/>
              </a:solidFill>
              <a:latin typeface="Calibri" panose="020F0502020204030204" pitchFamily="34" charset="0"/>
              <a:cs typeface="Calibri" panose="020F0502020204030204" pitchFamily="34" charset="0"/>
            </a:endParaRPr>
          </a:p>
          <a:p>
            <a:pPr marL="241300" marR="3952875">
              <a:lnSpc>
                <a:spcPct val="109800"/>
              </a:lnSpc>
            </a:pPr>
            <a:r>
              <a:rPr lang="en-US" sz="1200" spc="-5" dirty="0">
                <a:solidFill>
                  <a:srgbClr val="232F3E"/>
                </a:solidFill>
                <a:latin typeface="Calibri" panose="020F0502020204030204" pitchFamily="34" charset="0"/>
                <a:cs typeface="Calibri" panose="020F0502020204030204" pitchFamily="34" charset="0"/>
              </a:rPr>
              <a:t>7. You want to resize an EC2 Instance because each instance type has one or more size options that address different workload sizes.</a:t>
            </a:r>
          </a:p>
          <a:p>
            <a:pPr marL="241300">
              <a:spcBef>
                <a:spcPts val="130"/>
              </a:spcBef>
            </a:pPr>
            <a:r>
              <a:rPr lang="en-US" sz="1200" spc="-5" dirty="0">
                <a:solidFill>
                  <a:srgbClr val="232F3E"/>
                </a:solidFill>
                <a:latin typeface="Calibri" panose="020F0502020204030204" pitchFamily="34" charset="0"/>
                <a:cs typeface="Calibri" panose="020F0502020204030204" pitchFamily="34" charset="0"/>
              </a:rPr>
              <a:t>Say: You want to resize an EC2 Instance because each instance type has one or more size options that address different workload sizes. Is </a:t>
            </a:r>
            <a:r>
              <a:rPr lang="en-US" sz="1200" dirty="0">
                <a:solidFill>
                  <a:srgbClr val="232F3E"/>
                </a:solidFill>
                <a:latin typeface="Calibri" panose="020F0502020204030204" pitchFamily="34" charset="0"/>
                <a:cs typeface="Calibri" panose="020F0502020204030204" pitchFamily="34" charset="0"/>
              </a:rPr>
              <a:t>this true </a:t>
            </a:r>
            <a:r>
              <a:rPr lang="en-US" sz="1200" spc="-10" dirty="0">
                <a:solidFill>
                  <a:srgbClr val="232F3E"/>
                </a:solidFill>
                <a:latin typeface="Calibri" panose="020F0502020204030204" pitchFamily="34" charset="0"/>
                <a:cs typeface="Calibri" panose="020F0502020204030204" pitchFamily="34" charset="0"/>
              </a:rPr>
              <a:t>or </a:t>
            </a:r>
            <a:r>
              <a:rPr lang="en-US" sz="1200" spc="-5" dirty="0">
                <a:solidFill>
                  <a:srgbClr val="232F3E"/>
                </a:solidFill>
                <a:latin typeface="Calibri" panose="020F0502020204030204" pitchFamily="34" charset="0"/>
                <a:cs typeface="Calibri" panose="020F0502020204030204" pitchFamily="34" charset="0"/>
              </a:rPr>
              <a:t>false? Explain your reasoning. </a:t>
            </a:r>
          </a:p>
          <a:p>
            <a:pPr marL="241300">
              <a:lnSpc>
                <a:spcPct val="100000"/>
              </a:lnSpc>
              <a:spcBef>
                <a:spcPts val="130"/>
              </a:spcBef>
            </a:pPr>
            <a:r>
              <a:rPr lang="en-US" sz="1200" dirty="0">
                <a:solidFill>
                  <a:srgbClr val="232F3E"/>
                </a:solidFill>
                <a:latin typeface="Calibri" panose="020F0502020204030204" pitchFamily="34" charset="0"/>
                <a:cs typeface="Calibri" panose="020F0502020204030204" pitchFamily="34" charset="0"/>
              </a:rPr>
              <a:t>[Answer:</a:t>
            </a:r>
            <a:r>
              <a:rPr lang="en-US" sz="1200" spc="-20" dirty="0">
                <a:solidFill>
                  <a:srgbClr val="232F3E"/>
                </a:solidFill>
                <a:latin typeface="Calibri" panose="020F0502020204030204" pitchFamily="34" charset="0"/>
                <a:cs typeface="Calibri" panose="020F0502020204030204" pitchFamily="34" charset="0"/>
              </a:rPr>
              <a:t> </a:t>
            </a:r>
            <a:r>
              <a:rPr lang="en-US" sz="1200" spc="-5" dirty="0">
                <a:solidFill>
                  <a:srgbClr val="232F3E"/>
                </a:solidFill>
                <a:latin typeface="Calibri" panose="020F0502020204030204" pitchFamily="34" charset="0"/>
                <a:cs typeface="Calibri" panose="020F0502020204030204" pitchFamily="34" charset="0"/>
              </a:rPr>
              <a:t>True]</a:t>
            </a:r>
          </a:p>
          <a:p>
            <a:pPr>
              <a:lnSpc>
                <a:spcPct val="100000"/>
              </a:lnSpc>
              <a:spcBef>
                <a:spcPts val="55"/>
              </a:spcBef>
            </a:pPr>
            <a:endParaRPr lang="en-US" sz="1200" dirty="0">
              <a:solidFill>
                <a:srgbClr val="232F3E"/>
              </a:solidFill>
              <a:latin typeface="Calibri" panose="020F0502020204030204" pitchFamily="34" charset="0"/>
              <a:cs typeface="Calibri" panose="020F0502020204030204" pitchFamily="34" charset="0"/>
            </a:endParaRPr>
          </a:p>
          <a:p>
            <a:pPr marL="241300">
              <a:lnSpc>
                <a:spcPct val="100000"/>
              </a:lnSpc>
            </a:pPr>
            <a:endParaRPr lang="en-US" sz="1200" dirty="0">
              <a:solidFill>
                <a:srgbClr val="232F3E"/>
              </a:solidFill>
              <a:latin typeface="Calibri" panose="020F0502020204030204" pitchFamily="34" charset="0"/>
              <a:cs typeface="Calibri" panose="020F0502020204030204" pitchFamily="34" charset="0"/>
            </a:endParaRPr>
          </a:p>
          <a:p>
            <a:pPr marL="241300">
              <a:lnSpc>
                <a:spcPct val="100000"/>
              </a:lnSpc>
            </a:pPr>
            <a:r>
              <a:rPr sz="1200" b="1" spc="-5" dirty="0">
                <a:solidFill>
                  <a:srgbClr val="232F3E"/>
                </a:solidFill>
                <a:latin typeface="Calibri" panose="020F0502020204030204" pitchFamily="34" charset="0"/>
                <a:cs typeface="Calibri" panose="020F0502020204030204" pitchFamily="34" charset="0"/>
              </a:rPr>
              <a:t>Performance-</a:t>
            </a:r>
            <a:r>
              <a:rPr lang="en-US" sz="1200" b="1" spc="-5" dirty="0">
                <a:solidFill>
                  <a:srgbClr val="232F3E"/>
                </a:solidFill>
                <a:latin typeface="Calibri" panose="020F0502020204030204" pitchFamily="34" charset="0"/>
                <a:cs typeface="Calibri" panose="020F0502020204030204" pitchFamily="34" charset="0"/>
              </a:rPr>
              <a:t>b</a:t>
            </a:r>
            <a:r>
              <a:rPr sz="1200" b="1" spc="-5" dirty="0">
                <a:solidFill>
                  <a:srgbClr val="232F3E"/>
                </a:solidFill>
                <a:latin typeface="Calibri" panose="020F0502020204030204" pitchFamily="34" charset="0"/>
                <a:cs typeface="Calibri" panose="020F0502020204030204" pitchFamily="34" charset="0"/>
              </a:rPr>
              <a:t>ased </a:t>
            </a:r>
            <a:r>
              <a:rPr lang="en-US" sz="1200" b="1" spc="-5" dirty="0">
                <a:solidFill>
                  <a:srgbClr val="232F3E"/>
                </a:solidFill>
                <a:latin typeface="Calibri" panose="020F0502020204030204" pitchFamily="34" charset="0"/>
                <a:cs typeface="Calibri" panose="020F0502020204030204" pitchFamily="34" charset="0"/>
              </a:rPr>
              <a:t>a</a:t>
            </a:r>
            <a:r>
              <a:rPr sz="1200" b="1" spc="-5" dirty="0">
                <a:solidFill>
                  <a:srgbClr val="232F3E"/>
                </a:solidFill>
                <a:latin typeface="Calibri" panose="020F0502020204030204" pitchFamily="34" charset="0"/>
                <a:cs typeface="Calibri" panose="020F0502020204030204" pitchFamily="34" charset="0"/>
              </a:rPr>
              <a:t>ssessment</a:t>
            </a:r>
            <a:endParaRPr sz="1200" b="1" dirty="0">
              <a:solidFill>
                <a:srgbClr val="232F3E"/>
              </a:solidFill>
              <a:latin typeface="Calibri" panose="020F0502020204030204" pitchFamily="34" charset="0"/>
              <a:cs typeface="Calibri" panose="020F0502020204030204" pitchFamily="34" charset="0"/>
            </a:endParaRPr>
          </a:p>
          <a:p>
            <a:pPr marL="241300">
              <a:lnSpc>
                <a:spcPct val="100000"/>
              </a:lnSpc>
            </a:pPr>
            <a:r>
              <a:rPr sz="1200" dirty="0">
                <a:solidFill>
                  <a:srgbClr val="232F3E"/>
                </a:solidFill>
                <a:latin typeface="Calibri" panose="020F0502020204030204" pitchFamily="34" charset="0"/>
                <a:cs typeface="Calibri" panose="020F0502020204030204" pitchFamily="34" charset="0"/>
              </a:rPr>
              <a:t>Have </a:t>
            </a:r>
            <a:r>
              <a:rPr sz="1200" spc="-5" dirty="0">
                <a:solidFill>
                  <a:srgbClr val="232F3E"/>
                </a:solidFill>
                <a:latin typeface="Calibri" panose="020F0502020204030204" pitchFamily="34" charset="0"/>
                <a:cs typeface="Calibri" panose="020F0502020204030204" pitchFamily="34" charset="0"/>
              </a:rPr>
              <a:t>students </a:t>
            </a:r>
            <a:r>
              <a:rPr lang="en-US" sz="1200" spc="-5" dirty="0">
                <a:solidFill>
                  <a:srgbClr val="232F3E"/>
                </a:solidFill>
                <a:latin typeface="Calibri" panose="020F0502020204030204" pitchFamily="34" charset="0"/>
                <a:cs typeface="Calibri" panose="020F0502020204030204" pitchFamily="34" charset="0"/>
              </a:rPr>
              <a:t>launch and configure a new Amazon EC2 webserver to host their own idea.</a:t>
            </a:r>
            <a:endParaRPr sz="1200" dirty="0">
              <a:solidFill>
                <a:srgbClr val="232F3E"/>
              </a:solidFill>
              <a:latin typeface="Calibri" panose="020F0502020204030204" pitchFamily="34" charset="0"/>
              <a:cs typeface="Calibri" panose="020F0502020204030204" pitchFamily="34" charset="0"/>
            </a:endParaRPr>
          </a:p>
          <a:p>
            <a:pPr marL="241300" marR="1074420">
              <a:lnSpc>
                <a:spcPct val="109800"/>
              </a:lnSpc>
            </a:pPr>
            <a:r>
              <a:rPr sz="1200" spc="-5" dirty="0">
                <a:solidFill>
                  <a:srgbClr val="232F3E"/>
                </a:solidFill>
                <a:latin typeface="Calibri" panose="020F0502020204030204" pitchFamily="34" charset="0"/>
                <a:cs typeface="Calibri" panose="020F0502020204030204" pitchFamily="34" charset="0"/>
              </a:rPr>
              <a:t>As </a:t>
            </a:r>
            <a:r>
              <a:rPr sz="1200" dirty="0">
                <a:solidFill>
                  <a:srgbClr val="232F3E"/>
                </a:solidFill>
                <a:latin typeface="Calibri" panose="020F0502020204030204" pitchFamily="34" charset="0"/>
                <a:cs typeface="Calibri" panose="020F0502020204030204" pitchFamily="34" charset="0"/>
              </a:rPr>
              <a:t>students </a:t>
            </a:r>
            <a:r>
              <a:rPr sz="1200" spc="-10" dirty="0">
                <a:solidFill>
                  <a:srgbClr val="232F3E"/>
                </a:solidFill>
                <a:latin typeface="Calibri" panose="020F0502020204030204" pitchFamily="34" charset="0"/>
                <a:cs typeface="Calibri" panose="020F0502020204030204" pitchFamily="34" charset="0"/>
              </a:rPr>
              <a:t>create </a:t>
            </a:r>
            <a:r>
              <a:rPr sz="1200" spc="-5" dirty="0">
                <a:solidFill>
                  <a:srgbClr val="232F3E"/>
                </a:solidFill>
                <a:latin typeface="Calibri" panose="020F0502020204030204" pitchFamily="34" charset="0"/>
                <a:cs typeface="Calibri" panose="020F0502020204030204" pitchFamily="34" charset="0"/>
              </a:rPr>
              <a:t>their </a:t>
            </a:r>
            <a:r>
              <a:rPr sz="1200" dirty="0">
                <a:solidFill>
                  <a:srgbClr val="232F3E"/>
                </a:solidFill>
                <a:latin typeface="Calibri" panose="020F0502020204030204" pitchFamily="34" charset="0"/>
                <a:cs typeface="Calibri" panose="020F0502020204030204" pitchFamily="34" charset="0"/>
              </a:rPr>
              <a:t>s</a:t>
            </a:r>
            <a:r>
              <a:rPr lang="en-US" sz="1200" dirty="0">
                <a:solidFill>
                  <a:srgbClr val="232F3E"/>
                </a:solidFill>
                <a:latin typeface="Calibri" panose="020F0502020204030204" pitchFamily="34" charset="0"/>
                <a:cs typeface="Calibri" panose="020F0502020204030204" pitchFamily="34" charset="0"/>
              </a:rPr>
              <a:t>ervers</a:t>
            </a:r>
            <a:r>
              <a:rPr sz="1200" dirty="0">
                <a:solidFill>
                  <a:srgbClr val="232F3E"/>
                </a:solidFill>
                <a:latin typeface="Calibri" panose="020F0502020204030204" pitchFamily="34" charset="0"/>
                <a:cs typeface="Calibri" panose="020F0502020204030204" pitchFamily="34" charset="0"/>
              </a:rPr>
              <a:t>, </a:t>
            </a:r>
            <a:r>
              <a:rPr sz="1200" spc="-5" dirty="0">
                <a:solidFill>
                  <a:srgbClr val="232F3E"/>
                </a:solidFill>
                <a:latin typeface="Calibri" panose="020F0502020204030204" pitchFamily="34" charset="0"/>
                <a:cs typeface="Calibri" panose="020F0502020204030204" pitchFamily="34" charset="0"/>
              </a:rPr>
              <a:t>have them document </a:t>
            </a:r>
            <a:r>
              <a:rPr sz="1200" dirty="0">
                <a:solidFill>
                  <a:srgbClr val="232F3E"/>
                </a:solidFill>
                <a:latin typeface="Calibri" panose="020F0502020204030204" pitchFamily="34" charset="0"/>
                <a:cs typeface="Calibri" panose="020F0502020204030204" pitchFamily="34" charset="0"/>
              </a:rPr>
              <a:t>their </a:t>
            </a:r>
            <a:r>
              <a:rPr sz="1200" spc="-5" dirty="0">
                <a:solidFill>
                  <a:srgbClr val="232F3E"/>
                </a:solidFill>
                <a:latin typeface="Calibri" panose="020F0502020204030204" pitchFamily="34" charset="0"/>
                <a:cs typeface="Calibri" panose="020F0502020204030204" pitchFamily="34" charset="0"/>
              </a:rPr>
              <a:t>work </a:t>
            </a:r>
            <a:r>
              <a:rPr sz="1200" spc="-10" dirty="0">
                <a:solidFill>
                  <a:srgbClr val="232F3E"/>
                </a:solidFill>
                <a:latin typeface="Calibri" panose="020F0502020204030204" pitchFamily="34" charset="0"/>
                <a:cs typeface="Calibri" panose="020F0502020204030204" pitchFamily="34" charset="0"/>
              </a:rPr>
              <a:t>with </a:t>
            </a:r>
            <a:r>
              <a:rPr sz="1200" spc="-5" dirty="0">
                <a:solidFill>
                  <a:srgbClr val="232F3E"/>
                </a:solidFill>
                <a:latin typeface="Calibri" panose="020F0502020204030204" pitchFamily="34" charset="0"/>
                <a:cs typeface="Calibri" panose="020F0502020204030204" pitchFamily="34" charset="0"/>
              </a:rPr>
              <a:t>a diagram that includes</a:t>
            </a:r>
            <a:r>
              <a:rPr lang="en-US" sz="1200" spc="-5" dirty="0">
                <a:solidFill>
                  <a:srgbClr val="232F3E"/>
                </a:solidFill>
                <a:latin typeface="Calibri" panose="020F0502020204030204" pitchFamily="34" charset="0"/>
                <a:cs typeface="Calibri" panose="020F0502020204030204" pitchFamily="34" charset="0"/>
              </a:rPr>
              <a:t> </a:t>
            </a:r>
            <a:r>
              <a:rPr sz="1200" dirty="0">
                <a:solidFill>
                  <a:srgbClr val="232F3E"/>
                </a:solidFill>
                <a:latin typeface="Calibri" panose="020F0502020204030204" pitchFamily="34" charset="0"/>
                <a:cs typeface="Calibri" panose="020F0502020204030204" pitchFamily="34" charset="0"/>
              </a:rPr>
              <a:t>labels </a:t>
            </a:r>
            <a:r>
              <a:rPr sz="1200" spc="-5" dirty="0">
                <a:solidFill>
                  <a:srgbClr val="232F3E"/>
                </a:solidFill>
                <a:latin typeface="Calibri" panose="020F0502020204030204" pitchFamily="34" charset="0"/>
                <a:cs typeface="Calibri" panose="020F0502020204030204" pitchFamily="34" charset="0"/>
              </a:rPr>
              <a:t>and</a:t>
            </a:r>
            <a:r>
              <a:rPr sz="1200" spc="-10" dirty="0">
                <a:solidFill>
                  <a:srgbClr val="232F3E"/>
                </a:solidFill>
                <a:latin typeface="Calibri" panose="020F0502020204030204" pitchFamily="34" charset="0"/>
                <a:cs typeface="Calibri" panose="020F0502020204030204" pitchFamily="34" charset="0"/>
              </a:rPr>
              <a:t> </a:t>
            </a:r>
            <a:r>
              <a:rPr sz="1200" spc="-5" dirty="0">
                <a:solidFill>
                  <a:srgbClr val="232F3E"/>
                </a:solidFill>
                <a:latin typeface="Calibri" panose="020F0502020204030204" pitchFamily="34" charset="0"/>
                <a:cs typeface="Calibri" panose="020F0502020204030204" pitchFamily="34" charset="0"/>
              </a:rPr>
              <a:t>captions.</a:t>
            </a:r>
            <a:endParaRPr sz="1200" dirty="0">
              <a:solidFill>
                <a:srgbClr val="232F3E"/>
              </a:solidFill>
              <a:latin typeface="Calibri" panose="020F0502020204030204" pitchFamily="34" charset="0"/>
              <a:cs typeface="Calibri" panose="020F0502020204030204" pitchFamily="34" charset="0"/>
            </a:endParaRPr>
          </a:p>
        </p:txBody>
      </p:sp>
      <p:sp>
        <p:nvSpPr>
          <p:cNvPr id="3" name="Footer Placeholder 3">
            <a:extLst>
              <a:ext uri="{FF2B5EF4-FFF2-40B4-BE49-F238E27FC236}">
                <a16:creationId xmlns:a16="http://schemas.microsoft.com/office/drawing/2014/main" id="{06E29891-F587-7542-BBDB-C9417F013FE9}"/>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14</a:t>
            </a:fld>
            <a:endParaRPr lang="en-US"/>
          </a:p>
          <a:p>
            <a:endParaRPr lang="en-US" dirty="0"/>
          </a:p>
        </p:txBody>
      </p:sp>
    </p:spTree>
    <p:extLst>
      <p:ext uri="{BB962C8B-B14F-4D97-AF65-F5344CB8AC3E}">
        <p14:creationId xmlns:p14="http://schemas.microsoft.com/office/powerpoint/2010/main" val="843944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9365" y="817879"/>
            <a:ext cx="4806950" cy="269240"/>
          </a:xfrm>
          <a:prstGeom prst="rect">
            <a:avLst/>
          </a:prstGeom>
        </p:spPr>
        <p:txBody>
          <a:bodyPr vert="horz" wrap="square" lIns="0" tIns="12065" rIns="0" bIns="0" rtlCol="0">
            <a:spAutoFit/>
          </a:bodyPr>
          <a:lstStyle/>
          <a:p>
            <a:pPr marL="12700">
              <a:lnSpc>
                <a:spcPct val="100000"/>
              </a:lnSpc>
              <a:spcBef>
                <a:spcPts val="95"/>
              </a:spcBef>
            </a:pPr>
            <a:r>
              <a:rPr sz="1600" spc="30" dirty="0">
                <a:solidFill>
                  <a:srgbClr val="262626"/>
                </a:solidFill>
                <a:latin typeface="Trebuchet MS"/>
                <a:cs typeface="Trebuchet MS"/>
              </a:rPr>
              <a:t>Launching</a:t>
            </a:r>
            <a:r>
              <a:rPr sz="1600" spc="-65" dirty="0">
                <a:solidFill>
                  <a:srgbClr val="262626"/>
                </a:solidFill>
                <a:latin typeface="Trebuchet MS"/>
                <a:cs typeface="Trebuchet MS"/>
              </a:rPr>
              <a:t> </a:t>
            </a:r>
            <a:r>
              <a:rPr sz="1600" spc="35" dirty="0">
                <a:solidFill>
                  <a:srgbClr val="262626"/>
                </a:solidFill>
                <a:latin typeface="Trebuchet MS"/>
                <a:cs typeface="Trebuchet MS"/>
              </a:rPr>
              <a:t>and</a:t>
            </a:r>
            <a:r>
              <a:rPr sz="1600" spc="-65" dirty="0">
                <a:solidFill>
                  <a:srgbClr val="262626"/>
                </a:solidFill>
                <a:latin typeface="Trebuchet MS"/>
                <a:cs typeface="Trebuchet MS"/>
              </a:rPr>
              <a:t> </a:t>
            </a:r>
            <a:r>
              <a:rPr sz="1600" spc="25" dirty="0">
                <a:solidFill>
                  <a:srgbClr val="262626"/>
                </a:solidFill>
                <a:latin typeface="Trebuchet MS"/>
                <a:cs typeface="Trebuchet MS"/>
              </a:rPr>
              <a:t>configuring</a:t>
            </a:r>
            <a:r>
              <a:rPr sz="1600" spc="-65" dirty="0">
                <a:solidFill>
                  <a:srgbClr val="262626"/>
                </a:solidFill>
                <a:latin typeface="Trebuchet MS"/>
                <a:cs typeface="Trebuchet MS"/>
              </a:rPr>
              <a:t> </a:t>
            </a:r>
            <a:r>
              <a:rPr sz="1600" spc="30" dirty="0">
                <a:solidFill>
                  <a:srgbClr val="262626"/>
                </a:solidFill>
                <a:latin typeface="Trebuchet MS"/>
                <a:cs typeface="Trebuchet MS"/>
              </a:rPr>
              <a:t>an</a:t>
            </a:r>
            <a:r>
              <a:rPr sz="1600" spc="-65" dirty="0">
                <a:solidFill>
                  <a:srgbClr val="262626"/>
                </a:solidFill>
                <a:latin typeface="Trebuchet MS"/>
                <a:cs typeface="Trebuchet MS"/>
              </a:rPr>
              <a:t> </a:t>
            </a:r>
            <a:r>
              <a:rPr sz="1600" spc="50" dirty="0">
                <a:solidFill>
                  <a:srgbClr val="262626"/>
                </a:solidFill>
                <a:latin typeface="Trebuchet MS"/>
                <a:cs typeface="Trebuchet MS"/>
              </a:rPr>
              <a:t>Amazon</a:t>
            </a:r>
            <a:r>
              <a:rPr sz="1600" spc="-65" dirty="0">
                <a:solidFill>
                  <a:srgbClr val="262626"/>
                </a:solidFill>
                <a:latin typeface="Trebuchet MS"/>
                <a:cs typeface="Trebuchet MS"/>
              </a:rPr>
              <a:t> </a:t>
            </a:r>
            <a:r>
              <a:rPr sz="1600" spc="45" dirty="0">
                <a:solidFill>
                  <a:srgbClr val="262626"/>
                </a:solidFill>
                <a:latin typeface="Trebuchet MS"/>
                <a:cs typeface="Trebuchet MS"/>
              </a:rPr>
              <a:t>EC2</a:t>
            </a:r>
            <a:r>
              <a:rPr sz="1600" spc="-65" dirty="0">
                <a:solidFill>
                  <a:srgbClr val="262626"/>
                </a:solidFill>
                <a:latin typeface="Trebuchet MS"/>
                <a:cs typeface="Trebuchet MS"/>
              </a:rPr>
              <a:t> </a:t>
            </a:r>
            <a:r>
              <a:rPr sz="1600" spc="5" dirty="0">
                <a:solidFill>
                  <a:srgbClr val="262626"/>
                </a:solidFill>
                <a:latin typeface="Trebuchet MS"/>
                <a:cs typeface="Trebuchet MS"/>
              </a:rPr>
              <a:t>Instance</a:t>
            </a:r>
            <a:endParaRPr sz="1600" dirty="0">
              <a:latin typeface="Trebuchet MS"/>
              <a:cs typeface="Trebuchet MS"/>
            </a:endParaRPr>
          </a:p>
        </p:txBody>
      </p:sp>
      <p:sp>
        <p:nvSpPr>
          <p:cNvPr id="4" name="object 4"/>
          <p:cNvSpPr/>
          <p:nvPr/>
        </p:nvSpPr>
        <p:spPr>
          <a:xfrm>
            <a:off x="522708" y="405223"/>
            <a:ext cx="2118154" cy="351017"/>
          </a:xfrm>
          <a:prstGeom prst="rect">
            <a:avLst/>
          </a:prstGeom>
          <a:blipFill>
            <a:blip r:embed="rId3" cstate="print"/>
            <a:stretch>
              <a:fillRect/>
            </a:stretch>
          </a:blipFill>
        </p:spPr>
        <p:txBody>
          <a:bodyPr wrap="square" lIns="0" tIns="0" rIns="0" bIns="0" rtlCol="0"/>
          <a:lstStyle/>
          <a:p>
            <a:endParaRPr dirty="0"/>
          </a:p>
        </p:txBody>
      </p:sp>
      <p:grpSp>
        <p:nvGrpSpPr>
          <p:cNvPr id="5" name="object 5"/>
          <p:cNvGrpSpPr/>
          <p:nvPr/>
        </p:nvGrpSpPr>
        <p:grpSpPr>
          <a:xfrm>
            <a:off x="-38100" y="111125"/>
            <a:ext cx="7433309" cy="1491615"/>
            <a:chOff x="-38100" y="111125"/>
            <a:chExt cx="7433309" cy="1491615"/>
          </a:xfrm>
        </p:grpSpPr>
        <p:sp>
          <p:nvSpPr>
            <p:cNvPr id="6" name="object 6"/>
            <p:cNvSpPr/>
            <p:nvPr/>
          </p:nvSpPr>
          <p:spPr>
            <a:xfrm>
              <a:off x="0" y="1275105"/>
              <a:ext cx="7357109" cy="0"/>
            </a:xfrm>
            <a:custGeom>
              <a:avLst/>
              <a:gdLst/>
              <a:ahLst/>
              <a:cxnLst/>
              <a:rect l="l" t="t" r="r" b="b"/>
              <a:pathLst>
                <a:path w="7357109">
                  <a:moveTo>
                    <a:pt x="0" y="0"/>
                  </a:moveTo>
                  <a:lnTo>
                    <a:pt x="6106160" y="0"/>
                  </a:lnTo>
                </a:path>
                <a:path w="7357109">
                  <a:moveTo>
                    <a:pt x="6887210" y="0"/>
                  </a:moveTo>
                  <a:lnTo>
                    <a:pt x="7357115" y="0"/>
                  </a:lnTo>
                </a:path>
              </a:pathLst>
            </a:custGeom>
            <a:ln w="76200">
              <a:solidFill>
                <a:srgbClr val="232F3E"/>
              </a:solidFill>
            </a:ln>
          </p:spPr>
          <p:txBody>
            <a:bodyPr wrap="square" lIns="0" tIns="0" rIns="0" bIns="0" rtlCol="0"/>
            <a:lstStyle/>
            <a:p>
              <a:endParaRPr dirty="0"/>
            </a:p>
          </p:txBody>
        </p:sp>
        <p:sp>
          <p:nvSpPr>
            <p:cNvPr id="7" name="object 7"/>
            <p:cNvSpPr/>
            <p:nvPr/>
          </p:nvSpPr>
          <p:spPr>
            <a:xfrm>
              <a:off x="6031865" y="111125"/>
              <a:ext cx="944244" cy="1491615"/>
            </a:xfrm>
            <a:custGeom>
              <a:avLst/>
              <a:gdLst/>
              <a:ahLst/>
              <a:cxnLst/>
              <a:rect l="l" t="t" r="r" b="b"/>
              <a:pathLst>
                <a:path w="944245" h="1491615">
                  <a:moveTo>
                    <a:pt x="786866" y="0"/>
                  </a:moveTo>
                  <a:lnTo>
                    <a:pt x="157378" y="0"/>
                  </a:lnTo>
                  <a:lnTo>
                    <a:pt x="107634" y="8023"/>
                  </a:lnTo>
                  <a:lnTo>
                    <a:pt x="64432" y="30364"/>
                  </a:lnTo>
                  <a:lnTo>
                    <a:pt x="30364" y="64432"/>
                  </a:lnTo>
                  <a:lnTo>
                    <a:pt x="8023" y="107634"/>
                  </a:lnTo>
                  <a:lnTo>
                    <a:pt x="0" y="157378"/>
                  </a:lnTo>
                  <a:lnTo>
                    <a:pt x="0" y="1334236"/>
                  </a:lnTo>
                  <a:lnTo>
                    <a:pt x="8023" y="1383980"/>
                  </a:lnTo>
                  <a:lnTo>
                    <a:pt x="30364" y="1427182"/>
                  </a:lnTo>
                  <a:lnTo>
                    <a:pt x="64432" y="1461250"/>
                  </a:lnTo>
                  <a:lnTo>
                    <a:pt x="107634" y="1483591"/>
                  </a:lnTo>
                  <a:lnTo>
                    <a:pt x="157378" y="1491615"/>
                  </a:lnTo>
                  <a:lnTo>
                    <a:pt x="786866" y="1491615"/>
                  </a:lnTo>
                  <a:lnTo>
                    <a:pt x="836610" y="1483591"/>
                  </a:lnTo>
                  <a:lnTo>
                    <a:pt x="879812" y="1461250"/>
                  </a:lnTo>
                  <a:lnTo>
                    <a:pt x="913880" y="1427182"/>
                  </a:lnTo>
                  <a:lnTo>
                    <a:pt x="936221" y="1383980"/>
                  </a:lnTo>
                  <a:lnTo>
                    <a:pt x="944244" y="1334236"/>
                  </a:lnTo>
                  <a:lnTo>
                    <a:pt x="944244" y="157378"/>
                  </a:lnTo>
                  <a:lnTo>
                    <a:pt x="936221" y="107634"/>
                  </a:lnTo>
                  <a:lnTo>
                    <a:pt x="913880" y="64432"/>
                  </a:lnTo>
                  <a:lnTo>
                    <a:pt x="879812" y="30364"/>
                  </a:lnTo>
                  <a:lnTo>
                    <a:pt x="836610" y="8023"/>
                  </a:lnTo>
                  <a:lnTo>
                    <a:pt x="786866" y="0"/>
                  </a:lnTo>
                  <a:close/>
                </a:path>
              </a:pathLst>
            </a:custGeom>
            <a:solidFill>
              <a:srgbClr val="FF9901"/>
            </a:solidFill>
          </p:spPr>
          <p:txBody>
            <a:bodyPr wrap="square" lIns="0" tIns="0" rIns="0" bIns="0" rtlCol="0"/>
            <a:lstStyle/>
            <a:p>
              <a:endParaRPr dirty="0"/>
            </a:p>
          </p:txBody>
        </p:sp>
        <p:sp>
          <p:nvSpPr>
            <p:cNvPr id="8" name="object 8"/>
            <p:cNvSpPr/>
            <p:nvPr/>
          </p:nvSpPr>
          <p:spPr>
            <a:xfrm>
              <a:off x="6106159" y="931544"/>
              <a:ext cx="781050" cy="577850"/>
            </a:xfrm>
            <a:custGeom>
              <a:avLst/>
              <a:gdLst/>
              <a:ahLst/>
              <a:cxnLst/>
              <a:rect l="l" t="t" r="r" b="b"/>
              <a:pathLst>
                <a:path w="781050" h="577850">
                  <a:moveTo>
                    <a:pt x="781049" y="0"/>
                  </a:moveTo>
                  <a:lnTo>
                    <a:pt x="0" y="0"/>
                  </a:lnTo>
                  <a:lnTo>
                    <a:pt x="0" y="577850"/>
                  </a:lnTo>
                  <a:lnTo>
                    <a:pt x="781049" y="577850"/>
                  </a:lnTo>
                  <a:lnTo>
                    <a:pt x="781049" y="0"/>
                  </a:lnTo>
                  <a:close/>
                </a:path>
              </a:pathLst>
            </a:custGeom>
            <a:solidFill>
              <a:srgbClr val="FF9900"/>
            </a:solidFill>
          </p:spPr>
          <p:txBody>
            <a:bodyPr wrap="square" lIns="0" tIns="0" rIns="0" bIns="0" rtlCol="0"/>
            <a:lstStyle/>
            <a:p>
              <a:endParaRPr dirty="0"/>
            </a:p>
          </p:txBody>
        </p:sp>
      </p:grpSp>
      <p:sp>
        <p:nvSpPr>
          <p:cNvPr id="9" name="object 9"/>
          <p:cNvSpPr txBox="1"/>
          <p:nvPr/>
        </p:nvSpPr>
        <p:spPr>
          <a:xfrm>
            <a:off x="6210645" y="1058671"/>
            <a:ext cx="573405" cy="408305"/>
          </a:xfrm>
          <a:prstGeom prst="rect">
            <a:avLst/>
          </a:prstGeom>
        </p:spPr>
        <p:txBody>
          <a:bodyPr vert="horz" wrap="square" lIns="0" tIns="27305" rIns="0" bIns="0" rtlCol="0">
            <a:spAutoFit/>
          </a:bodyPr>
          <a:lstStyle/>
          <a:p>
            <a:pPr marL="12700" marR="508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p:txBody>
      </p:sp>
      <p:sp>
        <p:nvSpPr>
          <p:cNvPr id="10" name="object 10"/>
          <p:cNvSpPr/>
          <p:nvPr/>
        </p:nvSpPr>
        <p:spPr>
          <a:xfrm>
            <a:off x="6149340" y="197485"/>
            <a:ext cx="715644" cy="715645"/>
          </a:xfrm>
          <a:prstGeom prst="rect">
            <a:avLst/>
          </a:prstGeom>
          <a:blipFill>
            <a:blip r:embed="rId4" cstate="print"/>
            <a:stretch>
              <a:fillRect/>
            </a:stretch>
          </a:blipFill>
        </p:spPr>
        <p:txBody>
          <a:bodyPr wrap="square" lIns="0" tIns="0" rIns="0" bIns="0" rtlCol="0"/>
          <a:lstStyle/>
          <a:p>
            <a:endParaRPr dirty="0"/>
          </a:p>
        </p:txBody>
      </p:sp>
      <p:sp>
        <p:nvSpPr>
          <p:cNvPr id="11" name="object 11"/>
          <p:cNvSpPr txBox="1"/>
          <p:nvPr/>
        </p:nvSpPr>
        <p:spPr>
          <a:xfrm>
            <a:off x="499365" y="1759712"/>
            <a:ext cx="906144" cy="269240"/>
          </a:xfrm>
          <a:prstGeom prst="rect">
            <a:avLst/>
          </a:prstGeom>
        </p:spPr>
        <p:txBody>
          <a:bodyPr vert="horz" wrap="square" lIns="0" tIns="12065" rIns="0" bIns="0" rtlCol="0">
            <a:spAutoFit/>
          </a:bodyPr>
          <a:lstStyle/>
          <a:p>
            <a:pPr marL="12700">
              <a:lnSpc>
                <a:spcPct val="100000"/>
              </a:lnSpc>
              <a:spcBef>
                <a:spcPts val="95"/>
              </a:spcBef>
            </a:pPr>
            <a:r>
              <a:rPr sz="1600" b="1" spc="-5" dirty="0">
                <a:solidFill>
                  <a:srgbClr val="262626"/>
                </a:solidFill>
                <a:latin typeface="Arial"/>
                <a:cs typeface="Arial"/>
              </a:rPr>
              <a:t>README</a:t>
            </a:r>
            <a:endParaRPr sz="1600" dirty="0">
              <a:latin typeface="Arial"/>
              <a:cs typeface="Arial"/>
            </a:endParaRPr>
          </a:p>
        </p:txBody>
      </p:sp>
      <p:sp>
        <p:nvSpPr>
          <p:cNvPr id="12" name="object 12"/>
          <p:cNvSpPr txBox="1"/>
          <p:nvPr/>
        </p:nvSpPr>
        <p:spPr>
          <a:xfrm>
            <a:off x="499365" y="4710176"/>
            <a:ext cx="4467225" cy="675640"/>
          </a:xfrm>
          <a:prstGeom prst="rect">
            <a:avLst/>
          </a:prstGeom>
        </p:spPr>
        <p:txBody>
          <a:bodyPr vert="horz" wrap="square" lIns="0" tIns="20320" rIns="0" bIns="0" rtlCol="0">
            <a:spAutoFit/>
          </a:bodyPr>
          <a:lstStyle/>
          <a:p>
            <a:pPr marL="12700" marR="5080">
              <a:lnSpc>
                <a:spcPct val="95800"/>
              </a:lnSpc>
              <a:spcBef>
                <a:spcPts val="160"/>
              </a:spcBef>
            </a:pPr>
            <a:r>
              <a:rPr sz="1100" spc="-5" dirty="0">
                <a:solidFill>
                  <a:srgbClr val="262626"/>
                </a:solidFill>
                <a:latin typeface="Arial"/>
                <a:cs typeface="Arial"/>
              </a:rPr>
              <a:t>As one of the newest employees at </a:t>
            </a:r>
            <a:r>
              <a:rPr sz="1100" b="1" spc="-5" dirty="0">
                <a:solidFill>
                  <a:srgbClr val="262626"/>
                </a:solidFill>
                <a:latin typeface="Arial"/>
                <a:cs typeface="Arial"/>
              </a:rPr>
              <a:t>BitBeat </a:t>
            </a:r>
            <a:r>
              <a:rPr sz="1100" spc="-5" dirty="0">
                <a:solidFill>
                  <a:srgbClr val="262626"/>
                </a:solidFill>
                <a:latin typeface="Arial"/>
                <a:cs typeface="Arial"/>
              </a:rPr>
              <a:t>you’ve been tasked to  provision </a:t>
            </a:r>
            <a:r>
              <a:rPr sz="1100" dirty="0">
                <a:solidFill>
                  <a:srgbClr val="262626"/>
                </a:solidFill>
                <a:latin typeface="Arial"/>
                <a:cs typeface="Arial"/>
              </a:rPr>
              <a:t>a </a:t>
            </a:r>
            <a:r>
              <a:rPr sz="1100" spc="-5" dirty="0">
                <a:solidFill>
                  <a:srgbClr val="262626"/>
                </a:solidFill>
                <a:latin typeface="Arial"/>
                <a:cs typeface="Arial"/>
              </a:rPr>
              <a:t>webserver for your company to deploy the newest version of  its product </a:t>
            </a:r>
            <a:r>
              <a:rPr sz="1100" b="1" spc="-5" dirty="0">
                <a:solidFill>
                  <a:srgbClr val="262626"/>
                </a:solidFill>
                <a:latin typeface="Arial"/>
                <a:cs typeface="Arial"/>
              </a:rPr>
              <a:t>BitBanger</a:t>
            </a:r>
            <a:r>
              <a:rPr sz="1100" spc="-5" dirty="0">
                <a:solidFill>
                  <a:srgbClr val="262626"/>
                </a:solidFill>
                <a:latin typeface="Arial"/>
                <a:cs typeface="Arial"/>
              </a:rPr>
              <a:t>, which is set to take the record industry and the  world by</a:t>
            </a:r>
            <a:r>
              <a:rPr sz="1100" spc="-10" dirty="0">
                <a:solidFill>
                  <a:srgbClr val="262626"/>
                </a:solidFill>
                <a:latin typeface="Arial"/>
                <a:cs typeface="Arial"/>
              </a:rPr>
              <a:t> </a:t>
            </a:r>
            <a:r>
              <a:rPr sz="1100" spc="-5" dirty="0">
                <a:solidFill>
                  <a:srgbClr val="262626"/>
                </a:solidFill>
                <a:latin typeface="Arial"/>
                <a:cs typeface="Arial"/>
              </a:rPr>
              <a:t>storm.</a:t>
            </a:r>
            <a:endParaRPr sz="1100" dirty="0">
              <a:latin typeface="Arial"/>
              <a:cs typeface="Arial"/>
            </a:endParaRPr>
          </a:p>
        </p:txBody>
      </p:sp>
      <p:sp>
        <p:nvSpPr>
          <p:cNvPr id="13" name="object 13"/>
          <p:cNvSpPr txBox="1"/>
          <p:nvPr/>
        </p:nvSpPr>
        <p:spPr>
          <a:xfrm>
            <a:off x="499365" y="5513323"/>
            <a:ext cx="4538980" cy="836930"/>
          </a:xfrm>
          <a:prstGeom prst="rect">
            <a:avLst/>
          </a:prstGeom>
        </p:spPr>
        <p:txBody>
          <a:bodyPr vert="horz" wrap="square" lIns="0" tIns="19685" rIns="0" bIns="0" rtlCol="0">
            <a:spAutoFit/>
          </a:bodyPr>
          <a:lstStyle/>
          <a:p>
            <a:pPr marL="12700" marR="5080">
              <a:lnSpc>
                <a:spcPct val="95900"/>
              </a:lnSpc>
              <a:spcBef>
                <a:spcPts val="155"/>
              </a:spcBef>
            </a:pPr>
            <a:r>
              <a:rPr sz="1100" spc="-5" dirty="0">
                <a:solidFill>
                  <a:srgbClr val="262626"/>
                </a:solidFill>
                <a:latin typeface="Arial"/>
                <a:cs typeface="Arial"/>
              </a:rPr>
              <a:t>The product team is currently building the </a:t>
            </a:r>
            <a:r>
              <a:rPr sz="1100" b="1" spc="-5" dirty="0">
                <a:solidFill>
                  <a:srgbClr val="262626"/>
                </a:solidFill>
                <a:latin typeface="Arial"/>
                <a:cs typeface="Arial"/>
              </a:rPr>
              <a:t>BitBanger </a:t>
            </a:r>
            <a:r>
              <a:rPr sz="1100" spc="-5" dirty="0">
                <a:solidFill>
                  <a:srgbClr val="262626"/>
                </a:solidFill>
                <a:latin typeface="Arial"/>
                <a:cs typeface="Arial"/>
              </a:rPr>
              <a:t>application and has  asked you for some help. At this point, they need to be able to deploy the  early versions of their product to </a:t>
            </a:r>
            <a:r>
              <a:rPr sz="1100" dirty="0">
                <a:solidFill>
                  <a:srgbClr val="262626"/>
                </a:solidFill>
                <a:latin typeface="Arial"/>
                <a:cs typeface="Arial"/>
              </a:rPr>
              <a:t>a </a:t>
            </a:r>
            <a:r>
              <a:rPr sz="1100" spc="-5" dirty="0">
                <a:solidFill>
                  <a:srgbClr val="262626"/>
                </a:solidFill>
                <a:latin typeface="Arial"/>
                <a:cs typeface="Arial"/>
              </a:rPr>
              <a:t>virtual machine so they can test out if  everything works. </a:t>
            </a:r>
            <a:r>
              <a:rPr sz="1100" b="1" spc="-5" dirty="0">
                <a:solidFill>
                  <a:srgbClr val="262626"/>
                </a:solidFill>
                <a:latin typeface="Arial"/>
                <a:cs typeface="Arial"/>
              </a:rPr>
              <a:t>BitBeat </a:t>
            </a:r>
            <a:r>
              <a:rPr sz="1100" spc="-5" dirty="0">
                <a:solidFill>
                  <a:srgbClr val="262626"/>
                </a:solidFill>
                <a:latin typeface="Arial"/>
                <a:cs typeface="Arial"/>
              </a:rPr>
              <a:t>is on </a:t>
            </a:r>
            <a:r>
              <a:rPr sz="1100" dirty="0">
                <a:solidFill>
                  <a:srgbClr val="262626"/>
                </a:solidFill>
                <a:latin typeface="Arial"/>
                <a:cs typeface="Arial"/>
              </a:rPr>
              <a:t>a </a:t>
            </a:r>
            <a:r>
              <a:rPr sz="1100" spc="-5" dirty="0">
                <a:solidFill>
                  <a:srgbClr val="262626"/>
                </a:solidFill>
                <a:latin typeface="Arial"/>
                <a:cs typeface="Arial"/>
              </a:rPr>
              <a:t>tight budget and because this is not for  customers, they don’t need something overly</a:t>
            </a:r>
            <a:r>
              <a:rPr sz="1100" dirty="0">
                <a:solidFill>
                  <a:srgbClr val="262626"/>
                </a:solidFill>
                <a:latin typeface="Arial"/>
                <a:cs typeface="Arial"/>
              </a:rPr>
              <a:t> </a:t>
            </a:r>
            <a:r>
              <a:rPr sz="1100" spc="-5" dirty="0">
                <a:solidFill>
                  <a:srgbClr val="262626"/>
                </a:solidFill>
                <a:latin typeface="Arial"/>
                <a:cs typeface="Arial"/>
              </a:rPr>
              <a:t>expensive</a:t>
            </a:r>
            <a:endParaRPr sz="1100" dirty="0">
              <a:latin typeface="Arial"/>
              <a:cs typeface="Arial"/>
            </a:endParaRPr>
          </a:p>
        </p:txBody>
      </p:sp>
      <p:sp>
        <p:nvSpPr>
          <p:cNvPr id="14" name="object 14"/>
          <p:cNvSpPr txBox="1"/>
          <p:nvPr/>
        </p:nvSpPr>
        <p:spPr>
          <a:xfrm>
            <a:off x="499365" y="6476491"/>
            <a:ext cx="3395979" cy="360045"/>
          </a:xfrm>
          <a:prstGeom prst="rect">
            <a:avLst/>
          </a:prstGeom>
        </p:spPr>
        <p:txBody>
          <a:bodyPr vert="horz" wrap="square" lIns="0" tIns="13335" rIns="0" bIns="0" rtlCol="0">
            <a:spAutoFit/>
          </a:bodyPr>
          <a:lstStyle/>
          <a:p>
            <a:pPr marL="12700">
              <a:lnSpc>
                <a:spcPts val="1315"/>
              </a:lnSpc>
              <a:spcBef>
                <a:spcPts val="105"/>
              </a:spcBef>
            </a:pPr>
            <a:r>
              <a:rPr sz="1100" spc="-5" dirty="0">
                <a:solidFill>
                  <a:srgbClr val="262626"/>
                </a:solidFill>
                <a:latin typeface="Arial"/>
                <a:cs typeface="Arial"/>
              </a:rPr>
              <a:t>The product team sent you the following</a:t>
            </a:r>
            <a:r>
              <a:rPr sz="1100" spc="20" dirty="0">
                <a:solidFill>
                  <a:srgbClr val="262626"/>
                </a:solidFill>
                <a:latin typeface="Arial"/>
                <a:cs typeface="Arial"/>
              </a:rPr>
              <a:t> </a:t>
            </a:r>
            <a:r>
              <a:rPr sz="1100" spc="-5" dirty="0">
                <a:solidFill>
                  <a:srgbClr val="262626"/>
                </a:solidFill>
                <a:latin typeface="Arial"/>
                <a:cs typeface="Arial"/>
              </a:rPr>
              <a:t>requirements:</a:t>
            </a:r>
            <a:endParaRPr sz="1100" dirty="0">
              <a:latin typeface="Arial"/>
              <a:cs typeface="Arial"/>
            </a:endParaRPr>
          </a:p>
          <a:p>
            <a:pPr marL="240665">
              <a:lnSpc>
                <a:spcPts val="1315"/>
              </a:lnSpc>
              <a:tabLst>
                <a:tab pos="469265" algn="l"/>
              </a:tabLst>
            </a:pPr>
            <a:r>
              <a:rPr sz="1100" spc="25" dirty="0">
                <a:solidFill>
                  <a:srgbClr val="262626"/>
                </a:solidFill>
                <a:latin typeface="Trebuchet MS"/>
                <a:cs typeface="Trebuchet MS"/>
              </a:rPr>
              <a:t>-	</a:t>
            </a:r>
            <a:r>
              <a:rPr sz="1100" dirty="0">
                <a:solidFill>
                  <a:srgbClr val="262626"/>
                </a:solidFill>
                <a:latin typeface="Arial"/>
                <a:cs typeface="Arial"/>
              </a:rPr>
              <a:t>We </a:t>
            </a:r>
            <a:r>
              <a:rPr sz="1100" spc="-5" dirty="0">
                <a:solidFill>
                  <a:srgbClr val="262626"/>
                </a:solidFill>
                <a:latin typeface="Arial"/>
                <a:cs typeface="Arial"/>
              </a:rPr>
              <a:t>need </a:t>
            </a:r>
            <a:r>
              <a:rPr sz="1100" dirty="0">
                <a:solidFill>
                  <a:srgbClr val="262626"/>
                </a:solidFill>
                <a:latin typeface="Arial"/>
                <a:cs typeface="Arial"/>
              </a:rPr>
              <a:t>a</a:t>
            </a:r>
            <a:r>
              <a:rPr sz="1100" spc="-15" dirty="0">
                <a:solidFill>
                  <a:srgbClr val="262626"/>
                </a:solidFill>
                <a:latin typeface="Arial"/>
                <a:cs typeface="Arial"/>
              </a:rPr>
              <a:t> </a:t>
            </a:r>
            <a:r>
              <a:rPr sz="1100" spc="-5" dirty="0">
                <a:solidFill>
                  <a:srgbClr val="262626"/>
                </a:solidFill>
                <a:latin typeface="Arial"/>
                <a:cs typeface="Arial"/>
              </a:rPr>
              <a:t>webserver.</a:t>
            </a:r>
            <a:endParaRPr sz="1100" dirty="0">
              <a:latin typeface="Arial"/>
              <a:cs typeface="Arial"/>
            </a:endParaRPr>
          </a:p>
        </p:txBody>
      </p:sp>
      <p:sp>
        <p:nvSpPr>
          <p:cNvPr id="15" name="object 15"/>
          <p:cNvSpPr txBox="1"/>
          <p:nvPr/>
        </p:nvSpPr>
        <p:spPr>
          <a:xfrm>
            <a:off x="727965" y="6808723"/>
            <a:ext cx="3880485" cy="690880"/>
          </a:xfrm>
          <a:prstGeom prst="rect">
            <a:avLst/>
          </a:prstGeom>
        </p:spPr>
        <p:txBody>
          <a:bodyPr vert="horz" wrap="square" lIns="0" tIns="12700" rIns="0" bIns="0" rtlCol="0">
            <a:spAutoFit/>
          </a:bodyPr>
          <a:lstStyle/>
          <a:p>
            <a:pPr marL="241300" indent="-228600">
              <a:lnSpc>
                <a:spcPts val="1315"/>
              </a:lnSpc>
              <a:spcBef>
                <a:spcPts val="100"/>
              </a:spcBef>
              <a:buFont typeface="Trebuchet MS"/>
              <a:buChar char="-"/>
              <a:tabLst>
                <a:tab pos="240665" algn="l"/>
                <a:tab pos="241300" algn="l"/>
              </a:tabLst>
            </a:pPr>
            <a:r>
              <a:rPr sz="1100" spc="-5" dirty="0">
                <a:solidFill>
                  <a:srgbClr val="262626"/>
                </a:solidFill>
                <a:latin typeface="Arial"/>
                <a:cs typeface="Arial"/>
              </a:rPr>
              <a:t>It must be </a:t>
            </a:r>
            <a:r>
              <a:rPr sz="1100" dirty="0">
                <a:solidFill>
                  <a:srgbClr val="262626"/>
                </a:solidFill>
                <a:latin typeface="Arial"/>
                <a:cs typeface="Arial"/>
              </a:rPr>
              <a:t>a </a:t>
            </a:r>
            <a:r>
              <a:rPr sz="1100" spc="-5" dirty="0">
                <a:solidFill>
                  <a:srgbClr val="262626"/>
                </a:solidFill>
                <a:latin typeface="Arial"/>
                <a:cs typeface="Arial"/>
              </a:rPr>
              <a:t>Linux</a:t>
            </a:r>
            <a:r>
              <a:rPr sz="1100" spc="-15" dirty="0">
                <a:solidFill>
                  <a:srgbClr val="262626"/>
                </a:solidFill>
                <a:latin typeface="Arial"/>
                <a:cs typeface="Arial"/>
              </a:rPr>
              <a:t> </a:t>
            </a:r>
            <a:r>
              <a:rPr sz="1100" spc="-5" dirty="0">
                <a:solidFill>
                  <a:srgbClr val="262626"/>
                </a:solidFill>
                <a:latin typeface="Arial"/>
                <a:cs typeface="Arial"/>
              </a:rPr>
              <a:t>machine.</a:t>
            </a:r>
            <a:endParaRPr sz="1100" dirty="0">
              <a:latin typeface="Arial"/>
              <a:cs typeface="Arial"/>
            </a:endParaRPr>
          </a:p>
          <a:p>
            <a:pPr marL="241300" indent="-228600">
              <a:lnSpc>
                <a:spcPts val="1300"/>
              </a:lnSpc>
              <a:buFont typeface="Trebuchet MS"/>
              <a:buChar char="-"/>
              <a:tabLst>
                <a:tab pos="240665" algn="l"/>
                <a:tab pos="241300" algn="l"/>
              </a:tabLst>
            </a:pPr>
            <a:r>
              <a:rPr sz="1100" spc="-5" dirty="0">
                <a:solidFill>
                  <a:srgbClr val="262626"/>
                </a:solidFill>
                <a:latin typeface="Arial"/>
                <a:cs typeface="Arial"/>
              </a:rPr>
              <a:t>It must be configured as an Apache HTTP Server</a:t>
            </a:r>
            <a:r>
              <a:rPr sz="1100" spc="45" dirty="0">
                <a:solidFill>
                  <a:srgbClr val="262626"/>
                </a:solidFill>
                <a:latin typeface="Arial"/>
                <a:cs typeface="Arial"/>
              </a:rPr>
              <a:t> </a:t>
            </a:r>
            <a:r>
              <a:rPr sz="1100" spc="-5" dirty="0">
                <a:solidFill>
                  <a:srgbClr val="262626"/>
                </a:solidFill>
                <a:latin typeface="Arial"/>
                <a:cs typeface="Arial"/>
              </a:rPr>
              <a:t>(“httpd”).</a:t>
            </a:r>
            <a:endParaRPr sz="1100" dirty="0">
              <a:latin typeface="Arial"/>
              <a:cs typeface="Arial"/>
            </a:endParaRPr>
          </a:p>
          <a:p>
            <a:pPr marL="241300" indent="-228600">
              <a:lnSpc>
                <a:spcPts val="1300"/>
              </a:lnSpc>
              <a:buFont typeface="Trebuchet MS"/>
              <a:buChar char="-"/>
              <a:tabLst>
                <a:tab pos="240665" algn="l"/>
                <a:tab pos="241300" algn="l"/>
              </a:tabLst>
            </a:pPr>
            <a:r>
              <a:rPr sz="1100" dirty="0">
                <a:solidFill>
                  <a:srgbClr val="262626"/>
                </a:solidFill>
                <a:latin typeface="Arial"/>
                <a:cs typeface="Arial"/>
              </a:rPr>
              <a:t>We </a:t>
            </a:r>
            <a:r>
              <a:rPr sz="1100" spc="-5" dirty="0">
                <a:solidFill>
                  <a:srgbClr val="262626"/>
                </a:solidFill>
                <a:latin typeface="Arial"/>
                <a:cs typeface="Arial"/>
              </a:rPr>
              <a:t>want it to be</a:t>
            </a:r>
            <a:r>
              <a:rPr sz="1100" spc="-15" dirty="0">
                <a:solidFill>
                  <a:srgbClr val="262626"/>
                </a:solidFill>
                <a:latin typeface="Arial"/>
                <a:cs typeface="Arial"/>
              </a:rPr>
              <a:t> </a:t>
            </a:r>
            <a:r>
              <a:rPr sz="1100" spc="-5" dirty="0">
                <a:solidFill>
                  <a:srgbClr val="262626"/>
                </a:solidFill>
                <a:latin typeface="Arial"/>
                <a:cs typeface="Arial"/>
              </a:rPr>
              <a:t>inexpensive.</a:t>
            </a:r>
            <a:endParaRPr sz="1100" dirty="0">
              <a:latin typeface="Arial"/>
              <a:cs typeface="Arial"/>
            </a:endParaRPr>
          </a:p>
          <a:p>
            <a:pPr marL="241300" indent="-228600">
              <a:lnSpc>
                <a:spcPts val="1315"/>
              </a:lnSpc>
              <a:buFont typeface="Trebuchet MS"/>
              <a:buChar char="-"/>
              <a:tabLst>
                <a:tab pos="240665" algn="l"/>
                <a:tab pos="241300" algn="l"/>
              </a:tabLst>
            </a:pPr>
            <a:r>
              <a:rPr sz="1100" spc="-5" dirty="0">
                <a:solidFill>
                  <a:srgbClr val="262626"/>
                </a:solidFill>
                <a:latin typeface="Arial"/>
                <a:cs typeface="Arial"/>
              </a:rPr>
              <a:t>The webserver must be publicly accessible (Public</a:t>
            </a:r>
            <a:r>
              <a:rPr sz="1100" dirty="0">
                <a:solidFill>
                  <a:srgbClr val="262626"/>
                </a:solidFill>
                <a:latin typeface="Arial"/>
                <a:cs typeface="Arial"/>
              </a:rPr>
              <a:t> </a:t>
            </a:r>
            <a:r>
              <a:rPr sz="1100" spc="-5" dirty="0">
                <a:solidFill>
                  <a:srgbClr val="262626"/>
                </a:solidFill>
                <a:latin typeface="Arial"/>
                <a:cs typeface="Arial"/>
              </a:rPr>
              <a:t>IP).</a:t>
            </a:r>
            <a:endParaRPr sz="1100" dirty="0">
              <a:latin typeface="Arial"/>
              <a:cs typeface="Arial"/>
            </a:endParaRPr>
          </a:p>
        </p:txBody>
      </p:sp>
      <p:sp>
        <p:nvSpPr>
          <p:cNvPr id="16" name="object 16"/>
          <p:cNvSpPr/>
          <p:nvPr/>
        </p:nvSpPr>
        <p:spPr>
          <a:xfrm>
            <a:off x="1871783" y="2360228"/>
            <a:ext cx="1870424" cy="2136429"/>
          </a:xfrm>
          <a:prstGeom prst="rect">
            <a:avLst/>
          </a:prstGeom>
          <a:blipFill>
            <a:blip r:embed="rId5" cstate="print"/>
            <a:stretch>
              <a:fillRect/>
            </a:stretch>
          </a:blipFill>
        </p:spPr>
        <p:txBody>
          <a:bodyPr wrap="square" lIns="0" tIns="0" rIns="0" bIns="0" rtlCol="0"/>
          <a:lstStyle/>
          <a:p>
            <a:endParaRPr dirty="0"/>
          </a:p>
        </p:txBody>
      </p:sp>
      <p:sp>
        <p:nvSpPr>
          <p:cNvPr id="17" name="object 17"/>
          <p:cNvSpPr/>
          <p:nvPr/>
        </p:nvSpPr>
        <p:spPr>
          <a:xfrm>
            <a:off x="5224779" y="1882622"/>
            <a:ext cx="2082800" cy="6184900"/>
          </a:xfrm>
          <a:custGeom>
            <a:avLst/>
            <a:gdLst/>
            <a:ahLst/>
            <a:cxnLst/>
            <a:rect l="l" t="t" r="r" b="b"/>
            <a:pathLst>
              <a:path w="2082800" h="6184900">
                <a:moveTo>
                  <a:pt x="347143" y="0"/>
                </a:moveTo>
                <a:lnTo>
                  <a:pt x="2082801" y="0"/>
                </a:lnTo>
                <a:lnTo>
                  <a:pt x="2082801" y="5837763"/>
                </a:lnTo>
                <a:lnTo>
                  <a:pt x="2079632" y="5884868"/>
                </a:lnTo>
                <a:lnTo>
                  <a:pt x="2070400" y="5930046"/>
                </a:lnTo>
                <a:lnTo>
                  <a:pt x="2055521" y="5972885"/>
                </a:lnTo>
                <a:lnTo>
                  <a:pt x="2035406" y="6012971"/>
                </a:lnTo>
                <a:lnTo>
                  <a:pt x="2010470" y="6049890"/>
                </a:lnTo>
                <a:lnTo>
                  <a:pt x="1981126" y="6083228"/>
                </a:lnTo>
                <a:lnTo>
                  <a:pt x="1947787" y="6112572"/>
                </a:lnTo>
                <a:lnTo>
                  <a:pt x="1910869" y="6137508"/>
                </a:lnTo>
                <a:lnTo>
                  <a:pt x="1870783" y="6157623"/>
                </a:lnTo>
                <a:lnTo>
                  <a:pt x="1827944" y="6172503"/>
                </a:lnTo>
                <a:lnTo>
                  <a:pt x="1782765" y="6181734"/>
                </a:lnTo>
                <a:lnTo>
                  <a:pt x="1735660" y="6184903"/>
                </a:lnTo>
                <a:lnTo>
                  <a:pt x="0" y="6184903"/>
                </a:lnTo>
                <a:lnTo>
                  <a:pt x="0" y="347143"/>
                </a:lnTo>
                <a:lnTo>
                  <a:pt x="3169" y="300037"/>
                </a:lnTo>
                <a:lnTo>
                  <a:pt x="12400" y="254858"/>
                </a:lnTo>
                <a:lnTo>
                  <a:pt x="27280" y="212019"/>
                </a:lnTo>
                <a:lnTo>
                  <a:pt x="47395" y="171933"/>
                </a:lnTo>
                <a:lnTo>
                  <a:pt x="72331" y="135014"/>
                </a:lnTo>
                <a:lnTo>
                  <a:pt x="101675" y="101675"/>
                </a:lnTo>
                <a:lnTo>
                  <a:pt x="135014" y="72331"/>
                </a:lnTo>
                <a:lnTo>
                  <a:pt x="171933" y="47395"/>
                </a:lnTo>
                <a:lnTo>
                  <a:pt x="212019" y="27280"/>
                </a:lnTo>
                <a:lnTo>
                  <a:pt x="254858" y="12400"/>
                </a:lnTo>
                <a:lnTo>
                  <a:pt x="300037" y="3169"/>
                </a:lnTo>
                <a:lnTo>
                  <a:pt x="347143" y="0"/>
                </a:lnTo>
                <a:close/>
              </a:path>
            </a:pathLst>
          </a:custGeom>
          <a:ln w="19050">
            <a:solidFill>
              <a:srgbClr val="00B0F0"/>
            </a:solidFill>
          </a:ln>
        </p:spPr>
        <p:txBody>
          <a:bodyPr wrap="square" lIns="0" tIns="0" rIns="0" bIns="0" rtlCol="0"/>
          <a:lstStyle/>
          <a:p>
            <a:endParaRPr dirty="0"/>
          </a:p>
        </p:txBody>
      </p:sp>
      <p:sp>
        <p:nvSpPr>
          <p:cNvPr id="18" name="object 18"/>
          <p:cNvSpPr txBox="1"/>
          <p:nvPr/>
        </p:nvSpPr>
        <p:spPr>
          <a:xfrm>
            <a:off x="5414264" y="3102355"/>
            <a:ext cx="1494155" cy="1407160"/>
          </a:xfrm>
          <a:prstGeom prst="rect">
            <a:avLst/>
          </a:prstGeom>
        </p:spPr>
        <p:txBody>
          <a:bodyPr vert="horz" wrap="square" lIns="0" tIns="12700" rIns="0" bIns="0" rtlCol="0">
            <a:spAutoFit/>
          </a:bodyPr>
          <a:lstStyle/>
          <a:p>
            <a:pPr marL="518159" marR="5080" indent="-297180">
              <a:lnSpc>
                <a:spcPct val="114199"/>
              </a:lnSpc>
              <a:spcBef>
                <a:spcPts val="100"/>
              </a:spcBef>
            </a:pPr>
            <a:r>
              <a:rPr sz="1200" b="1" spc="25" dirty="0">
                <a:solidFill>
                  <a:srgbClr val="262626"/>
                </a:solidFill>
                <a:latin typeface="Trebuchet MS"/>
                <a:cs typeface="Trebuchet MS"/>
              </a:rPr>
              <a:t>BEFORE</a:t>
            </a:r>
            <a:r>
              <a:rPr sz="1200" b="1" spc="-125" dirty="0">
                <a:solidFill>
                  <a:srgbClr val="262626"/>
                </a:solidFill>
                <a:latin typeface="Trebuchet MS"/>
                <a:cs typeface="Trebuchet MS"/>
              </a:rPr>
              <a:t> </a:t>
            </a:r>
            <a:r>
              <a:rPr sz="1200" b="1" spc="25" dirty="0">
                <a:solidFill>
                  <a:srgbClr val="262626"/>
                </a:solidFill>
                <a:latin typeface="Trebuchet MS"/>
                <a:cs typeface="Trebuchet MS"/>
              </a:rPr>
              <a:t>GETTING  </a:t>
            </a:r>
            <a:r>
              <a:rPr sz="1200" b="1" spc="30" dirty="0">
                <a:solidFill>
                  <a:srgbClr val="262626"/>
                </a:solidFill>
                <a:latin typeface="Trebuchet MS"/>
                <a:cs typeface="Trebuchet MS"/>
              </a:rPr>
              <a:t>STARTED</a:t>
            </a:r>
            <a:endParaRPr sz="1200" dirty="0">
              <a:latin typeface="Trebuchet MS"/>
              <a:cs typeface="Trebuchet MS"/>
            </a:endParaRPr>
          </a:p>
          <a:p>
            <a:pPr>
              <a:lnSpc>
                <a:spcPct val="100000"/>
              </a:lnSpc>
              <a:spcBef>
                <a:spcPts val="10"/>
              </a:spcBef>
            </a:pPr>
            <a:endParaRPr sz="1300" dirty="0">
              <a:latin typeface="Trebuchet MS"/>
              <a:cs typeface="Trebuchet MS"/>
            </a:endParaRPr>
          </a:p>
          <a:p>
            <a:pPr marL="12700" marR="31115">
              <a:lnSpc>
                <a:spcPct val="114799"/>
              </a:lnSpc>
              <a:spcBef>
                <a:spcPts val="5"/>
              </a:spcBef>
            </a:pPr>
            <a:r>
              <a:rPr sz="1100" spc="10" dirty="0">
                <a:solidFill>
                  <a:srgbClr val="262626"/>
                </a:solidFill>
                <a:latin typeface="Trebuchet MS"/>
                <a:cs typeface="Trebuchet MS"/>
              </a:rPr>
              <a:t>Here's </a:t>
            </a:r>
            <a:r>
              <a:rPr sz="1100" spc="30" dirty="0">
                <a:solidFill>
                  <a:srgbClr val="262626"/>
                </a:solidFill>
                <a:latin typeface="Trebuchet MS"/>
                <a:cs typeface="Trebuchet MS"/>
              </a:rPr>
              <a:t>some</a:t>
            </a:r>
            <a:r>
              <a:rPr sz="1100" spc="-155" dirty="0">
                <a:solidFill>
                  <a:srgbClr val="262626"/>
                </a:solidFill>
                <a:latin typeface="Trebuchet MS"/>
                <a:cs typeface="Trebuchet MS"/>
              </a:rPr>
              <a:t> </a:t>
            </a:r>
            <a:r>
              <a:rPr sz="1100" spc="10" dirty="0">
                <a:solidFill>
                  <a:srgbClr val="262626"/>
                </a:solidFill>
                <a:latin typeface="Trebuchet MS"/>
                <a:cs typeface="Trebuchet MS"/>
              </a:rPr>
              <a:t>important  information </a:t>
            </a:r>
            <a:r>
              <a:rPr sz="1100" spc="15" dirty="0">
                <a:solidFill>
                  <a:srgbClr val="262626"/>
                </a:solidFill>
                <a:latin typeface="Trebuchet MS"/>
                <a:cs typeface="Trebuchet MS"/>
              </a:rPr>
              <a:t>to </a:t>
            </a:r>
            <a:r>
              <a:rPr sz="1100" spc="30" dirty="0">
                <a:solidFill>
                  <a:srgbClr val="262626"/>
                </a:solidFill>
                <a:latin typeface="Trebuchet MS"/>
                <a:cs typeface="Trebuchet MS"/>
              </a:rPr>
              <a:t>know  </a:t>
            </a:r>
            <a:r>
              <a:rPr sz="1100" dirty="0">
                <a:solidFill>
                  <a:srgbClr val="262626"/>
                </a:solidFill>
                <a:latin typeface="Trebuchet MS"/>
                <a:cs typeface="Trebuchet MS"/>
              </a:rPr>
              <a:t>before </a:t>
            </a:r>
            <a:r>
              <a:rPr sz="1100" spc="5" dirty="0">
                <a:solidFill>
                  <a:srgbClr val="262626"/>
                </a:solidFill>
                <a:latin typeface="Trebuchet MS"/>
                <a:cs typeface="Trebuchet MS"/>
              </a:rPr>
              <a:t>starting </a:t>
            </a:r>
            <a:r>
              <a:rPr sz="1100" dirty="0">
                <a:solidFill>
                  <a:srgbClr val="262626"/>
                </a:solidFill>
                <a:latin typeface="Trebuchet MS"/>
                <a:cs typeface="Trebuchet MS"/>
              </a:rPr>
              <a:t>this  </a:t>
            </a:r>
            <a:r>
              <a:rPr sz="1100" spc="30" dirty="0">
                <a:solidFill>
                  <a:srgbClr val="262626"/>
                </a:solidFill>
                <a:latin typeface="Trebuchet MS"/>
                <a:cs typeface="Trebuchet MS"/>
              </a:rPr>
              <a:t>hands-on</a:t>
            </a:r>
            <a:r>
              <a:rPr sz="1100" spc="-60" dirty="0">
                <a:solidFill>
                  <a:srgbClr val="262626"/>
                </a:solidFill>
                <a:latin typeface="Trebuchet MS"/>
                <a:cs typeface="Trebuchet MS"/>
              </a:rPr>
              <a:t> </a:t>
            </a:r>
            <a:r>
              <a:rPr sz="1100" spc="-30" dirty="0">
                <a:solidFill>
                  <a:srgbClr val="262626"/>
                </a:solidFill>
                <a:latin typeface="Trebuchet MS"/>
                <a:cs typeface="Trebuchet MS"/>
              </a:rPr>
              <a:t>activity.</a:t>
            </a:r>
            <a:endParaRPr sz="1100" dirty="0">
              <a:latin typeface="Trebuchet MS"/>
              <a:cs typeface="Trebuchet MS"/>
            </a:endParaRPr>
          </a:p>
        </p:txBody>
      </p:sp>
      <p:sp>
        <p:nvSpPr>
          <p:cNvPr id="19" name="object 19"/>
          <p:cNvSpPr txBox="1"/>
          <p:nvPr/>
        </p:nvSpPr>
        <p:spPr>
          <a:xfrm>
            <a:off x="5414264" y="4699507"/>
            <a:ext cx="1649730" cy="193675"/>
          </a:xfrm>
          <a:prstGeom prst="rect">
            <a:avLst/>
          </a:prstGeom>
        </p:spPr>
        <p:txBody>
          <a:bodyPr vert="horz" wrap="square" lIns="0" tIns="13335" rIns="0" bIns="0" rtlCol="0">
            <a:spAutoFit/>
          </a:bodyPr>
          <a:lstStyle/>
          <a:p>
            <a:pPr marL="12700">
              <a:lnSpc>
                <a:spcPct val="100000"/>
              </a:lnSpc>
              <a:spcBef>
                <a:spcPts val="105"/>
              </a:spcBef>
            </a:pPr>
            <a:r>
              <a:rPr sz="1100" b="1" spc="-5" dirty="0">
                <a:solidFill>
                  <a:srgbClr val="262626"/>
                </a:solidFill>
                <a:latin typeface="Trebuchet MS"/>
                <a:cs typeface="Trebuchet MS"/>
              </a:rPr>
              <a:t>Activity </a:t>
            </a:r>
            <a:r>
              <a:rPr sz="1100" b="1" spc="-20" dirty="0">
                <a:solidFill>
                  <a:srgbClr val="262626"/>
                </a:solidFill>
                <a:latin typeface="Trebuchet MS"/>
                <a:cs typeface="Trebuchet MS"/>
              </a:rPr>
              <a:t>time: </a:t>
            </a:r>
            <a:r>
              <a:rPr sz="1100" spc="65" dirty="0">
                <a:solidFill>
                  <a:srgbClr val="262626"/>
                </a:solidFill>
                <a:latin typeface="Trebuchet MS"/>
                <a:cs typeface="Trebuchet MS"/>
              </a:rPr>
              <a:t>60</a:t>
            </a:r>
            <a:r>
              <a:rPr sz="1100" spc="-160" dirty="0">
                <a:solidFill>
                  <a:srgbClr val="262626"/>
                </a:solidFill>
                <a:latin typeface="Trebuchet MS"/>
                <a:cs typeface="Trebuchet MS"/>
              </a:rPr>
              <a:t> </a:t>
            </a:r>
            <a:r>
              <a:rPr sz="1100" spc="10" dirty="0">
                <a:solidFill>
                  <a:srgbClr val="262626"/>
                </a:solidFill>
                <a:latin typeface="Trebuchet MS"/>
                <a:cs typeface="Trebuchet MS"/>
              </a:rPr>
              <a:t>minutes</a:t>
            </a:r>
            <a:endParaRPr sz="1100" dirty="0">
              <a:latin typeface="Trebuchet MS"/>
              <a:cs typeface="Trebuchet MS"/>
            </a:endParaRPr>
          </a:p>
        </p:txBody>
      </p:sp>
      <p:sp>
        <p:nvSpPr>
          <p:cNvPr id="20" name="object 20"/>
          <p:cNvSpPr txBox="1"/>
          <p:nvPr/>
        </p:nvSpPr>
        <p:spPr>
          <a:xfrm>
            <a:off x="5414264" y="5061305"/>
            <a:ext cx="1616710" cy="1371600"/>
          </a:xfrm>
          <a:prstGeom prst="rect">
            <a:avLst/>
          </a:prstGeom>
        </p:spPr>
        <p:txBody>
          <a:bodyPr vert="horz" wrap="square" lIns="0" tIns="12065" rIns="0" bIns="0" rtlCol="0">
            <a:spAutoFit/>
          </a:bodyPr>
          <a:lstStyle/>
          <a:p>
            <a:pPr marL="12700" marR="5080">
              <a:lnSpc>
                <a:spcPct val="114700"/>
              </a:lnSpc>
              <a:spcBef>
                <a:spcPts val="95"/>
              </a:spcBef>
            </a:pPr>
            <a:r>
              <a:rPr sz="1100" b="1" spc="-10" dirty="0">
                <a:solidFill>
                  <a:srgbClr val="262626"/>
                </a:solidFill>
                <a:latin typeface="Trebuchet MS"/>
                <a:cs typeface="Trebuchet MS"/>
              </a:rPr>
              <a:t>Requirements: </a:t>
            </a:r>
            <a:r>
              <a:rPr sz="1100" spc="35" dirty="0">
                <a:solidFill>
                  <a:srgbClr val="262626"/>
                </a:solidFill>
                <a:latin typeface="Trebuchet MS"/>
                <a:cs typeface="Trebuchet MS"/>
              </a:rPr>
              <a:t>You</a:t>
            </a:r>
            <a:r>
              <a:rPr sz="1100" spc="-130" dirty="0">
                <a:solidFill>
                  <a:srgbClr val="262626"/>
                </a:solidFill>
                <a:latin typeface="Trebuchet MS"/>
                <a:cs typeface="Trebuchet MS"/>
              </a:rPr>
              <a:t> </a:t>
            </a:r>
            <a:r>
              <a:rPr sz="1100" spc="25" dirty="0">
                <a:solidFill>
                  <a:srgbClr val="262626"/>
                </a:solidFill>
                <a:latin typeface="Trebuchet MS"/>
                <a:cs typeface="Trebuchet MS"/>
              </a:rPr>
              <a:t>must  </a:t>
            </a:r>
            <a:r>
              <a:rPr sz="1100" spc="10" dirty="0">
                <a:solidFill>
                  <a:srgbClr val="262626"/>
                </a:solidFill>
                <a:latin typeface="Trebuchet MS"/>
                <a:cs typeface="Trebuchet MS"/>
              </a:rPr>
              <a:t>have </a:t>
            </a:r>
            <a:r>
              <a:rPr sz="1100" spc="20" dirty="0">
                <a:solidFill>
                  <a:srgbClr val="262626"/>
                </a:solidFill>
                <a:latin typeface="Trebuchet MS"/>
                <a:cs typeface="Trebuchet MS"/>
              </a:rPr>
              <a:t>an </a:t>
            </a:r>
            <a:r>
              <a:rPr sz="1100" spc="75" dirty="0">
                <a:solidFill>
                  <a:srgbClr val="262626"/>
                </a:solidFill>
                <a:latin typeface="Trebuchet MS"/>
                <a:cs typeface="Trebuchet MS"/>
              </a:rPr>
              <a:t>AWS </a:t>
            </a:r>
            <a:r>
              <a:rPr sz="1100" dirty="0">
                <a:solidFill>
                  <a:srgbClr val="262626"/>
                </a:solidFill>
                <a:latin typeface="Trebuchet MS"/>
                <a:cs typeface="Trebuchet MS"/>
              </a:rPr>
              <a:t>Educate  </a:t>
            </a:r>
            <a:r>
              <a:rPr sz="1100" spc="-15" dirty="0">
                <a:solidFill>
                  <a:srgbClr val="262626"/>
                </a:solidFill>
                <a:latin typeface="Trebuchet MS"/>
                <a:cs typeface="Trebuchet MS"/>
              </a:rPr>
              <a:t>account. </a:t>
            </a:r>
            <a:r>
              <a:rPr sz="1100" dirty="0">
                <a:solidFill>
                  <a:srgbClr val="262626"/>
                </a:solidFill>
                <a:latin typeface="Trebuchet MS"/>
                <a:cs typeface="Trebuchet MS"/>
              </a:rPr>
              <a:t>If </a:t>
            </a:r>
            <a:r>
              <a:rPr sz="1100" spc="30" dirty="0">
                <a:solidFill>
                  <a:srgbClr val="262626"/>
                </a:solidFill>
                <a:latin typeface="Trebuchet MS"/>
                <a:cs typeface="Trebuchet MS"/>
              </a:rPr>
              <a:t>you </a:t>
            </a:r>
            <a:r>
              <a:rPr sz="1100" spc="10" dirty="0">
                <a:solidFill>
                  <a:srgbClr val="262626"/>
                </a:solidFill>
                <a:latin typeface="Trebuchet MS"/>
                <a:cs typeface="Trebuchet MS"/>
              </a:rPr>
              <a:t>have </a:t>
            </a:r>
            <a:r>
              <a:rPr sz="1100" spc="20" dirty="0">
                <a:solidFill>
                  <a:srgbClr val="262626"/>
                </a:solidFill>
                <a:latin typeface="Trebuchet MS"/>
                <a:cs typeface="Trebuchet MS"/>
              </a:rPr>
              <a:t>not  </a:t>
            </a:r>
            <a:r>
              <a:rPr sz="1100" spc="-5" dirty="0">
                <a:solidFill>
                  <a:srgbClr val="262626"/>
                </a:solidFill>
                <a:latin typeface="Trebuchet MS"/>
                <a:cs typeface="Trebuchet MS"/>
              </a:rPr>
              <a:t>registered </a:t>
            </a:r>
            <a:r>
              <a:rPr sz="1100" spc="5" dirty="0">
                <a:solidFill>
                  <a:srgbClr val="262626"/>
                </a:solidFill>
                <a:latin typeface="Trebuchet MS"/>
                <a:cs typeface="Trebuchet MS"/>
              </a:rPr>
              <a:t>for </a:t>
            </a:r>
            <a:r>
              <a:rPr sz="1100" spc="20" dirty="0">
                <a:solidFill>
                  <a:srgbClr val="262626"/>
                </a:solidFill>
                <a:latin typeface="Trebuchet MS"/>
                <a:cs typeface="Trebuchet MS"/>
              </a:rPr>
              <a:t>an </a:t>
            </a:r>
            <a:r>
              <a:rPr sz="1100" spc="75" dirty="0">
                <a:solidFill>
                  <a:srgbClr val="262626"/>
                </a:solidFill>
                <a:latin typeface="Trebuchet MS"/>
                <a:cs typeface="Trebuchet MS"/>
              </a:rPr>
              <a:t>AWS  </a:t>
            </a:r>
            <a:r>
              <a:rPr sz="1100" dirty="0">
                <a:solidFill>
                  <a:srgbClr val="262626"/>
                </a:solidFill>
                <a:latin typeface="Trebuchet MS"/>
                <a:cs typeface="Trebuchet MS"/>
              </a:rPr>
              <a:t>Educate </a:t>
            </a:r>
            <a:r>
              <a:rPr sz="1100" spc="-15" dirty="0">
                <a:solidFill>
                  <a:srgbClr val="262626"/>
                </a:solidFill>
                <a:latin typeface="Trebuchet MS"/>
                <a:cs typeface="Trebuchet MS"/>
              </a:rPr>
              <a:t>account, </a:t>
            </a:r>
            <a:r>
              <a:rPr sz="1100" spc="10" dirty="0">
                <a:solidFill>
                  <a:srgbClr val="262626"/>
                </a:solidFill>
                <a:latin typeface="Trebuchet MS"/>
                <a:cs typeface="Trebuchet MS"/>
              </a:rPr>
              <a:t>follow  </a:t>
            </a:r>
            <a:r>
              <a:rPr sz="1100" dirty="0">
                <a:solidFill>
                  <a:srgbClr val="262626"/>
                </a:solidFill>
                <a:latin typeface="Trebuchet MS"/>
                <a:cs typeface="Trebuchet MS"/>
              </a:rPr>
              <a:t>the </a:t>
            </a:r>
            <a:r>
              <a:rPr sz="1100" dirty="0">
                <a:latin typeface="Trebuchet MS"/>
                <a:cs typeface="Trebuchet MS"/>
              </a:rPr>
              <a:t>instructions</a:t>
            </a:r>
            <a:r>
              <a:rPr sz="1100" spc="-130" dirty="0">
                <a:latin typeface="Trebuchet MS"/>
                <a:cs typeface="Trebuchet MS"/>
              </a:rPr>
              <a:t> </a:t>
            </a:r>
            <a:r>
              <a:rPr sz="1100" spc="10" dirty="0">
                <a:latin typeface="Trebuchet MS"/>
                <a:cs typeface="Trebuchet MS"/>
              </a:rPr>
              <a:t>provided  </a:t>
            </a:r>
            <a:r>
              <a:rPr sz="1100" spc="45" dirty="0">
                <a:latin typeface="Trebuchet MS"/>
                <a:cs typeface="Trebuchet MS"/>
              </a:rPr>
              <a:t>on </a:t>
            </a:r>
            <a:r>
              <a:rPr sz="1100" u="sng" dirty="0">
                <a:solidFill>
                  <a:srgbClr val="0563C1"/>
                </a:solidFill>
                <a:uFill>
                  <a:solidFill>
                    <a:srgbClr val="0563C1"/>
                  </a:solidFill>
                </a:uFill>
                <a:latin typeface="Trebuchet MS"/>
                <a:cs typeface="Trebuchet MS"/>
              </a:rPr>
              <a:t>this</a:t>
            </a:r>
            <a:r>
              <a:rPr sz="1100" u="sng" spc="-150" dirty="0">
                <a:solidFill>
                  <a:srgbClr val="0563C1"/>
                </a:solidFill>
                <a:uFill>
                  <a:solidFill>
                    <a:srgbClr val="0563C1"/>
                  </a:solidFill>
                </a:uFill>
                <a:latin typeface="Trebuchet MS"/>
                <a:cs typeface="Trebuchet MS"/>
              </a:rPr>
              <a:t> </a:t>
            </a:r>
            <a:r>
              <a:rPr sz="1100" u="sng" spc="-10" dirty="0">
                <a:solidFill>
                  <a:srgbClr val="0563C1"/>
                </a:solidFill>
                <a:uFill>
                  <a:solidFill>
                    <a:srgbClr val="0563C1"/>
                  </a:solidFill>
                </a:uFill>
                <a:latin typeface="Trebuchet MS"/>
                <a:cs typeface="Trebuchet MS"/>
              </a:rPr>
              <a:t>page</a:t>
            </a:r>
            <a:r>
              <a:rPr sz="1100" spc="-10" dirty="0">
                <a:latin typeface="Trebuchet MS"/>
                <a:cs typeface="Trebuchet MS"/>
              </a:rPr>
              <a:t>.</a:t>
            </a:r>
            <a:endParaRPr sz="1100" dirty="0">
              <a:latin typeface="Trebuchet MS"/>
              <a:cs typeface="Trebuchet MS"/>
            </a:endParaRPr>
          </a:p>
        </p:txBody>
      </p:sp>
      <p:sp>
        <p:nvSpPr>
          <p:cNvPr id="21" name="object 21"/>
          <p:cNvSpPr txBox="1"/>
          <p:nvPr/>
        </p:nvSpPr>
        <p:spPr>
          <a:xfrm>
            <a:off x="5414264" y="6599021"/>
            <a:ext cx="1686560" cy="987425"/>
          </a:xfrm>
          <a:prstGeom prst="rect">
            <a:avLst/>
          </a:prstGeom>
        </p:spPr>
        <p:txBody>
          <a:bodyPr vert="horz" wrap="square" lIns="0" tIns="12065" rIns="0" bIns="0" rtlCol="0">
            <a:spAutoFit/>
          </a:bodyPr>
          <a:lstStyle/>
          <a:p>
            <a:pPr marL="12700" marR="5080">
              <a:lnSpc>
                <a:spcPct val="114799"/>
              </a:lnSpc>
              <a:spcBef>
                <a:spcPts val="95"/>
              </a:spcBef>
            </a:pPr>
            <a:r>
              <a:rPr sz="1100" b="1" spc="15" dirty="0">
                <a:solidFill>
                  <a:srgbClr val="262626"/>
                </a:solidFill>
                <a:latin typeface="Trebuchet MS"/>
                <a:cs typeface="Trebuchet MS"/>
              </a:rPr>
              <a:t>Getting </a:t>
            </a:r>
            <a:r>
              <a:rPr sz="1100" b="1" spc="-10" dirty="0">
                <a:solidFill>
                  <a:srgbClr val="262626"/>
                </a:solidFill>
                <a:latin typeface="Trebuchet MS"/>
                <a:cs typeface="Trebuchet MS"/>
              </a:rPr>
              <a:t>help: </a:t>
            </a:r>
            <a:r>
              <a:rPr sz="1100" dirty="0">
                <a:solidFill>
                  <a:srgbClr val="262626"/>
                </a:solidFill>
                <a:latin typeface="Trebuchet MS"/>
                <a:cs typeface="Trebuchet MS"/>
              </a:rPr>
              <a:t>If </a:t>
            </a:r>
            <a:r>
              <a:rPr sz="1100" spc="30" dirty="0">
                <a:solidFill>
                  <a:srgbClr val="262626"/>
                </a:solidFill>
                <a:latin typeface="Trebuchet MS"/>
                <a:cs typeface="Trebuchet MS"/>
              </a:rPr>
              <a:t>you  </a:t>
            </a:r>
            <a:r>
              <a:rPr sz="1100" spc="-15" dirty="0">
                <a:solidFill>
                  <a:srgbClr val="262626"/>
                </a:solidFill>
                <a:latin typeface="Trebuchet MS"/>
                <a:cs typeface="Trebuchet MS"/>
              </a:rPr>
              <a:t>experience </a:t>
            </a:r>
            <a:r>
              <a:rPr sz="1100" spc="20" dirty="0">
                <a:solidFill>
                  <a:srgbClr val="262626"/>
                </a:solidFill>
                <a:latin typeface="Trebuchet MS"/>
                <a:cs typeface="Trebuchet MS"/>
              </a:rPr>
              <a:t>any </a:t>
            </a:r>
            <a:r>
              <a:rPr sz="1100" spc="5" dirty="0">
                <a:solidFill>
                  <a:srgbClr val="262626"/>
                </a:solidFill>
                <a:latin typeface="Trebuchet MS"/>
                <a:cs typeface="Trebuchet MS"/>
              </a:rPr>
              <a:t>issues </a:t>
            </a:r>
            <a:r>
              <a:rPr sz="1100" spc="10" dirty="0">
                <a:solidFill>
                  <a:srgbClr val="262626"/>
                </a:solidFill>
                <a:latin typeface="Trebuchet MS"/>
                <a:cs typeface="Trebuchet MS"/>
              </a:rPr>
              <a:t>as  </a:t>
            </a:r>
            <a:r>
              <a:rPr sz="1100" spc="30" dirty="0">
                <a:solidFill>
                  <a:srgbClr val="262626"/>
                </a:solidFill>
                <a:latin typeface="Trebuchet MS"/>
                <a:cs typeface="Trebuchet MS"/>
              </a:rPr>
              <a:t>you </a:t>
            </a:r>
            <a:r>
              <a:rPr sz="1100" dirty="0">
                <a:solidFill>
                  <a:srgbClr val="262626"/>
                </a:solidFill>
                <a:latin typeface="Trebuchet MS"/>
                <a:cs typeface="Trebuchet MS"/>
              </a:rPr>
              <a:t>complete this</a:t>
            </a:r>
            <a:r>
              <a:rPr sz="1100" spc="-204" dirty="0">
                <a:solidFill>
                  <a:srgbClr val="262626"/>
                </a:solidFill>
                <a:latin typeface="Trebuchet MS"/>
                <a:cs typeface="Trebuchet MS"/>
              </a:rPr>
              <a:t> </a:t>
            </a:r>
            <a:r>
              <a:rPr sz="1100" spc="-30" dirty="0">
                <a:solidFill>
                  <a:srgbClr val="262626"/>
                </a:solidFill>
                <a:latin typeface="Trebuchet MS"/>
                <a:cs typeface="Trebuchet MS"/>
              </a:rPr>
              <a:t>activity,  </a:t>
            </a:r>
            <a:r>
              <a:rPr sz="1100" dirty="0">
                <a:solidFill>
                  <a:srgbClr val="262626"/>
                </a:solidFill>
                <a:latin typeface="Trebuchet MS"/>
                <a:cs typeface="Trebuchet MS"/>
              </a:rPr>
              <a:t>please </a:t>
            </a:r>
            <a:r>
              <a:rPr sz="1100" spc="15" dirty="0">
                <a:solidFill>
                  <a:srgbClr val="262626"/>
                </a:solidFill>
                <a:latin typeface="Trebuchet MS"/>
                <a:cs typeface="Trebuchet MS"/>
              </a:rPr>
              <a:t>ask your </a:t>
            </a:r>
            <a:r>
              <a:rPr sz="1100" spc="-5" dirty="0">
                <a:solidFill>
                  <a:srgbClr val="262626"/>
                </a:solidFill>
                <a:latin typeface="Trebuchet MS"/>
                <a:cs typeface="Trebuchet MS"/>
              </a:rPr>
              <a:t>instructor  </a:t>
            </a:r>
            <a:r>
              <a:rPr sz="1100" spc="5" dirty="0">
                <a:solidFill>
                  <a:srgbClr val="262626"/>
                </a:solidFill>
                <a:latin typeface="Trebuchet MS"/>
                <a:cs typeface="Trebuchet MS"/>
              </a:rPr>
              <a:t>for</a:t>
            </a:r>
            <a:r>
              <a:rPr sz="1100" spc="-55" dirty="0">
                <a:solidFill>
                  <a:srgbClr val="262626"/>
                </a:solidFill>
                <a:latin typeface="Trebuchet MS"/>
                <a:cs typeface="Trebuchet MS"/>
              </a:rPr>
              <a:t> </a:t>
            </a:r>
            <a:r>
              <a:rPr sz="1100" spc="-15" dirty="0">
                <a:solidFill>
                  <a:srgbClr val="262626"/>
                </a:solidFill>
                <a:latin typeface="Trebuchet MS"/>
                <a:cs typeface="Trebuchet MS"/>
              </a:rPr>
              <a:t>assistance.</a:t>
            </a:r>
            <a:endParaRPr sz="1100" dirty="0">
              <a:latin typeface="Trebuchet MS"/>
              <a:cs typeface="Trebuchet MS"/>
            </a:endParaRPr>
          </a:p>
        </p:txBody>
      </p:sp>
      <p:sp>
        <p:nvSpPr>
          <p:cNvPr id="22" name="object 22"/>
          <p:cNvSpPr/>
          <p:nvPr/>
        </p:nvSpPr>
        <p:spPr>
          <a:xfrm>
            <a:off x="5866129" y="2231925"/>
            <a:ext cx="797559" cy="692007"/>
          </a:xfrm>
          <a:prstGeom prst="rect">
            <a:avLst/>
          </a:prstGeom>
          <a:blipFill>
            <a:blip r:embed="rId6" cstate="print"/>
            <a:stretch>
              <a:fillRect/>
            </a:stretch>
          </a:blipFill>
        </p:spPr>
        <p:txBody>
          <a:bodyPr wrap="square" lIns="0" tIns="0" rIns="0" bIns="0" rtlCol="0"/>
          <a:lstStyle/>
          <a:p>
            <a:endParaRPr dirty="0"/>
          </a:p>
        </p:txBody>
      </p:sp>
      <p:pic>
        <p:nvPicPr>
          <p:cNvPr id="23" name="Picture 22">
            <a:extLst>
              <a:ext uri="{FF2B5EF4-FFF2-40B4-BE49-F238E27FC236}">
                <a16:creationId xmlns:a16="http://schemas.microsoft.com/office/drawing/2014/main" id="{29ADD9E6-23E5-7A4B-BABB-D63C87E6A412}"/>
              </a:ext>
            </a:extLst>
          </p:cNvPr>
          <p:cNvPicPr>
            <a:picLocks noChangeAspect="1"/>
          </p:cNvPicPr>
          <p:nvPr/>
        </p:nvPicPr>
        <p:blipFill>
          <a:blip r:embed="rId7"/>
          <a:stretch>
            <a:fillRect/>
          </a:stretch>
        </p:blipFill>
        <p:spPr>
          <a:xfrm>
            <a:off x="0" y="0"/>
            <a:ext cx="7772400" cy="10058400"/>
          </a:xfrm>
          <a:prstGeom prst="rect">
            <a:avLst/>
          </a:prstGeom>
        </p:spPr>
      </p:pic>
      <p:sp>
        <p:nvSpPr>
          <p:cNvPr id="24" name="Footer Placeholder 3">
            <a:extLst>
              <a:ext uri="{FF2B5EF4-FFF2-40B4-BE49-F238E27FC236}">
                <a16:creationId xmlns:a16="http://schemas.microsoft.com/office/drawing/2014/main" id="{CA483DA1-FB80-E945-8E16-F73C2A095847}"/>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2</a:t>
            </a:fld>
            <a:endParaRPr lang="en-US"/>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9365" y="817879"/>
            <a:ext cx="4806950" cy="269240"/>
          </a:xfrm>
          <a:prstGeom prst="rect">
            <a:avLst/>
          </a:prstGeom>
        </p:spPr>
        <p:txBody>
          <a:bodyPr vert="horz" wrap="square" lIns="0" tIns="12065" rIns="0" bIns="0" rtlCol="0">
            <a:spAutoFit/>
          </a:bodyPr>
          <a:lstStyle/>
          <a:p>
            <a:pPr marL="12700">
              <a:lnSpc>
                <a:spcPct val="100000"/>
              </a:lnSpc>
              <a:spcBef>
                <a:spcPts val="95"/>
              </a:spcBef>
            </a:pPr>
            <a:r>
              <a:rPr sz="1600" spc="30" dirty="0">
                <a:solidFill>
                  <a:srgbClr val="262626"/>
                </a:solidFill>
                <a:latin typeface="Trebuchet MS"/>
                <a:cs typeface="Trebuchet MS"/>
              </a:rPr>
              <a:t>Launching</a:t>
            </a:r>
            <a:r>
              <a:rPr sz="1600" spc="-65" dirty="0">
                <a:solidFill>
                  <a:srgbClr val="262626"/>
                </a:solidFill>
                <a:latin typeface="Trebuchet MS"/>
                <a:cs typeface="Trebuchet MS"/>
              </a:rPr>
              <a:t> </a:t>
            </a:r>
            <a:r>
              <a:rPr sz="1600" spc="35" dirty="0">
                <a:solidFill>
                  <a:srgbClr val="262626"/>
                </a:solidFill>
                <a:latin typeface="Trebuchet MS"/>
                <a:cs typeface="Trebuchet MS"/>
              </a:rPr>
              <a:t>and</a:t>
            </a:r>
            <a:r>
              <a:rPr sz="1600" spc="-65" dirty="0">
                <a:solidFill>
                  <a:srgbClr val="262626"/>
                </a:solidFill>
                <a:latin typeface="Trebuchet MS"/>
                <a:cs typeface="Trebuchet MS"/>
              </a:rPr>
              <a:t> </a:t>
            </a:r>
            <a:r>
              <a:rPr sz="1600" spc="25" dirty="0">
                <a:solidFill>
                  <a:srgbClr val="262626"/>
                </a:solidFill>
                <a:latin typeface="Trebuchet MS"/>
                <a:cs typeface="Trebuchet MS"/>
              </a:rPr>
              <a:t>configuring</a:t>
            </a:r>
            <a:r>
              <a:rPr sz="1600" spc="-65" dirty="0">
                <a:solidFill>
                  <a:srgbClr val="262626"/>
                </a:solidFill>
                <a:latin typeface="Trebuchet MS"/>
                <a:cs typeface="Trebuchet MS"/>
              </a:rPr>
              <a:t> </a:t>
            </a:r>
            <a:r>
              <a:rPr sz="1600" spc="30" dirty="0">
                <a:solidFill>
                  <a:srgbClr val="262626"/>
                </a:solidFill>
                <a:latin typeface="Trebuchet MS"/>
                <a:cs typeface="Trebuchet MS"/>
              </a:rPr>
              <a:t>an</a:t>
            </a:r>
            <a:r>
              <a:rPr sz="1600" spc="-65" dirty="0">
                <a:solidFill>
                  <a:srgbClr val="262626"/>
                </a:solidFill>
                <a:latin typeface="Trebuchet MS"/>
                <a:cs typeface="Trebuchet MS"/>
              </a:rPr>
              <a:t> </a:t>
            </a:r>
            <a:r>
              <a:rPr sz="1600" spc="50" dirty="0">
                <a:solidFill>
                  <a:srgbClr val="262626"/>
                </a:solidFill>
                <a:latin typeface="Trebuchet MS"/>
                <a:cs typeface="Trebuchet MS"/>
              </a:rPr>
              <a:t>Amazon</a:t>
            </a:r>
            <a:r>
              <a:rPr sz="1600" spc="-65" dirty="0">
                <a:solidFill>
                  <a:srgbClr val="262626"/>
                </a:solidFill>
                <a:latin typeface="Trebuchet MS"/>
                <a:cs typeface="Trebuchet MS"/>
              </a:rPr>
              <a:t> </a:t>
            </a:r>
            <a:r>
              <a:rPr sz="1600" spc="45" dirty="0">
                <a:solidFill>
                  <a:srgbClr val="262626"/>
                </a:solidFill>
                <a:latin typeface="Trebuchet MS"/>
                <a:cs typeface="Trebuchet MS"/>
              </a:rPr>
              <a:t>EC2</a:t>
            </a:r>
            <a:r>
              <a:rPr sz="1600" spc="-65" dirty="0">
                <a:solidFill>
                  <a:srgbClr val="262626"/>
                </a:solidFill>
                <a:latin typeface="Trebuchet MS"/>
                <a:cs typeface="Trebuchet MS"/>
              </a:rPr>
              <a:t> </a:t>
            </a:r>
            <a:r>
              <a:rPr sz="1600" spc="5" dirty="0">
                <a:solidFill>
                  <a:srgbClr val="262626"/>
                </a:solidFill>
                <a:latin typeface="Trebuchet MS"/>
                <a:cs typeface="Trebuchet MS"/>
              </a:rPr>
              <a:t>Instance</a:t>
            </a:r>
            <a:endParaRPr sz="1600" dirty="0">
              <a:latin typeface="Trebuchet MS"/>
              <a:cs typeface="Trebuchet MS"/>
            </a:endParaRPr>
          </a:p>
        </p:txBody>
      </p:sp>
      <p:sp>
        <p:nvSpPr>
          <p:cNvPr id="4" name="object 4"/>
          <p:cNvSpPr/>
          <p:nvPr/>
        </p:nvSpPr>
        <p:spPr>
          <a:xfrm>
            <a:off x="522708" y="405223"/>
            <a:ext cx="2118154" cy="351017"/>
          </a:xfrm>
          <a:prstGeom prst="rect">
            <a:avLst/>
          </a:prstGeom>
          <a:blipFill>
            <a:blip r:embed="rId3" cstate="print"/>
            <a:stretch>
              <a:fillRect/>
            </a:stretch>
          </a:blipFill>
        </p:spPr>
        <p:txBody>
          <a:bodyPr wrap="square" lIns="0" tIns="0" rIns="0" bIns="0" rtlCol="0"/>
          <a:lstStyle/>
          <a:p>
            <a:endParaRPr dirty="0"/>
          </a:p>
        </p:txBody>
      </p:sp>
      <p:grpSp>
        <p:nvGrpSpPr>
          <p:cNvPr id="5" name="object 5"/>
          <p:cNvGrpSpPr/>
          <p:nvPr/>
        </p:nvGrpSpPr>
        <p:grpSpPr>
          <a:xfrm>
            <a:off x="-38100" y="111125"/>
            <a:ext cx="7433309" cy="1491615"/>
            <a:chOff x="-38100" y="111125"/>
            <a:chExt cx="7433309" cy="1491615"/>
          </a:xfrm>
        </p:grpSpPr>
        <p:sp>
          <p:nvSpPr>
            <p:cNvPr id="6" name="object 6"/>
            <p:cNvSpPr/>
            <p:nvPr/>
          </p:nvSpPr>
          <p:spPr>
            <a:xfrm>
              <a:off x="0" y="1275105"/>
              <a:ext cx="7357109" cy="0"/>
            </a:xfrm>
            <a:custGeom>
              <a:avLst/>
              <a:gdLst/>
              <a:ahLst/>
              <a:cxnLst/>
              <a:rect l="l" t="t" r="r" b="b"/>
              <a:pathLst>
                <a:path w="7357109">
                  <a:moveTo>
                    <a:pt x="0" y="0"/>
                  </a:moveTo>
                  <a:lnTo>
                    <a:pt x="6106160" y="0"/>
                  </a:lnTo>
                </a:path>
                <a:path w="7357109">
                  <a:moveTo>
                    <a:pt x="6887210" y="0"/>
                  </a:moveTo>
                  <a:lnTo>
                    <a:pt x="7357115" y="0"/>
                  </a:lnTo>
                </a:path>
              </a:pathLst>
            </a:custGeom>
            <a:ln w="76200">
              <a:solidFill>
                <a:srgbClr val="232F3E"/>
              </a:solidFill>
            </a:ln>
          </p:spPr>
          <p:txBody>
            <a:bodyPr wrap="square" lIns="0" tIns="0" rIns="0" bIns="0" rtlCol="0"/>
            <a:lstStyle/>
            <a:p>
              <a:endParaRPr dirty="0"/>
            </a:p>
          </p:txBody>
        </p:sp>
        <p:sp>
          <p:nvSpPr>
            <p:cNvPr id="7" name="object 7"/>
            <p:cNvSpPr/>
            <p:nvPr/>
          </p:nvSpPr>
          <p:spPr>
            <a:xfrm>
              <a:off x="6031865" y="111125"/>
              <a:ext cx="944244" cy="1491615"/>
            </a:xfrm>
            <a:custGeom>
              <a:avLst/>
              <a:gdLst/>
              <a:ahLst/>
              <a:cxnLst/>
              <a:rect l="l" t="t" r="r" b="b"/>
              <a:pathLst>
                <a:path w="944245" h="1491615">
                  <a:moveTo>
                    <a:pt x="786866" y="0"/>
                  </a:moveTo>
                  <a:lnTo>
                    <a:pt x="157378" y="0"/>
                  </a:lnTo>
                  <a:lnTo>
                    <a:pt x="107634" y="8023"/>
                  </a:lnTo>
                  <a:lnTo>
                    <a:pt x="64432" y="30364"/>
                  </a:lnTo>
                  <a:lnTo>
                    <a:pt x="30364" y="64432"/>
                  </a:lnTo>
                  <a:lnTo>
                    <a:pt x="8023" y="107634"/>
                  </a:lnTo>
                  <a:lnTo>
                    <a:pt x="0" y="157378"/>
                  </a:lnTo>
                  <a:lnTo>
                    <a:pt x="0" y="1334236"/>
                  </a:lnTo>
                  <a:lnTo>
                    <a:pt x="8023" y="1383980"/>
                  </a:lnTo>
                  <a:lnTo>
                    <a:pt x="30364" y="1427182"/>
                  </a:lnTo>
                  <a:lnTo>
                    <a:pt x="64432" y="1461250"/>
                  </a:lnTo>
                  <a:lnTo>
                    <a:pt x="107634" y="1483591"/>
                  </a:lnTo>
                  <a:lnTo>
                    <a:pt x="157378" y="1491615"/>
                  </a:lnTo>
                  <a:lnTo>
                    <a:pt x="786866" y="1491615"/>
                  </a:lnTo>
                  <a:lnTo>
                    <a:pt x="836610" y="1483591"/>
                  </a:lnTo>
                  <a:lnTo>
                    <a:pt x="879812" y="1461250"/>
                  </a:lnTo>
                  <a:lnTo>
                    <a:pt x="913880" y="1427182"/>
                  </a:lnTo>
                  <a:lnTo>
                    <a:pt x="936221" y="1383980"/>
                  </a:lnTo>
                  <a:lnTo>
                    <a:pt x="944244" y="1334236"/>
                  </a:lnTo>
                  <a:lnTo>
                    <a:pt x="944244" y="157378"/>
                  </a:lnTo>
                  <a:lnTo>
                    <a:pt x="936221" y="107634"/>
                  </a:lnTo>
                  <a:lnTo>
                    <a:pt x="913880" y="64432"/>
                  </a:lnTo>
                  <a:lnTo>
                    <a:pt x="879812" y="30364"/>
                  </a:lnTo>
                  <a:lnTo>
                    <a:pt x="836610" y="8023"/>
                  </a:lnTo>
                  <a:lnTo>
                    <a:pt x="786866" y="0"/>
                  </a:lnTo>
                  <a:close/>
                </a:path>
              </a:pathLst>
            </a:custGeom>
            <a:solidFill>
              <a:srgbClr val="FF9901"/>
            </a:solidFill>
          </p:spPr>
          <p:txBody>
            <a:bodyPr wrap="square" lIns="0" tIns="0" rIns="0" bIns="0" rtlCol="0"/>
            <a:lstStyle/>
            <a:p>
              <a:endParaRPr dirty="0"/>
            </a:p>
          </p:txBody>
        </p:sp>
        <p:sp>
          <p:nvSpPr>
            <p:cNvPr id="8" name="object 8"/>
            <p:cNvSpPr/>
            <p:nvPr/>
          </p:nvSpPr>
          <p:spPr>
            <a:xfrm>
              <a:off x="6106159" y="931544"/>
              <a:ext cx="781050" cy="577850"/>
            </a:xfrm>
            <a:custGeom>
              <a:avLst/>
              <a:gdLst/>
              <a:ahLst/>
              <a:cxnLst/>
              <a:rect l="l" t="t" r="r" b="b"/>
              <a:pathLst>
                <a:path w="781050" h="577850">
                  <a:moveTo>
                    <a:pt x="781049" y="0"/>
                  </a:moveTo>
                  <a:lnTo>
                    <a:pt x="0" y="0"/>
                  </a:lnTo>
                  <a:lnTo>
                    <a:pt x="0" y="577850"/>
                  </a:lnTo>
                  <a:lnTo>
                    <a:pt x="781049" y="577850"/>
                  </a:lnTo>
                  <a:lnTo>
                    <a:pt x="781049" y="0"/>
                  </a:lnTo>
                  <a:close/>
                </a:path>
              </a:pathLst>
            </a:custGeom>
            <a:solidFill>
              <a:srgbClr val="FF9900"/>
            </a:solidFill>
          </p:spPr>
          <p:txBody>
            <a:bodyPr wrap="square" lIns="0" tIns="0" rIns="0" bIns="0" rtlCol="0"/>
            <a:lstStyle/>
            <a:p>
              <a:endParaRPr dirty="0"/>
            </a:p>
          </p:txBody>
        </p:sp>
      </p:grpSp>
      <p:sp>
        <p:nvSpPr>
          <p:cNvPr id="9" name="object 9"/>
          <p:cNvSpPr txBox="1"/>
          <p:nvPr/>
        </p:nvSpPr>
        <p:spPr>
          <a:xfrm>
            <a:off x="6210645" y="1058671"/>
            <a:ext cx="573405" cy="408305"/>
          </a:xfrm>
          <a:prstGeom prst="rect">
            <a:avLst/>
          </a:prstGeom>
        </p:spPr>
        <p:txBody>
          <a:bodyPr vert="horz" wrap="square" lIns="0" tIns="27305" rIns="0" bIns="0" rtlCol="0">
            <a:spAutoFit/>
          </a:bodyPr>
          <a:lstStyle/>
          <a:p>
            <a:pPr marL="12700" marR="508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p:txBody>
      </p:sp>
      <p:sp>
        <p:nvSpPr>
          <p:cNvPr id="10" name="object 10"/>
          <p:cNvSpPr/>
          <p:nvPr/>
        </p:nvSpPr>
        <p:spPr>
          <a:xfrm>
            <a:off x="6149340" y="197485"/>
            <a:ext cx="715644" cy="715645"/>
          </a:xfrm>
          <a:prstGeom prst="rect">
            <a:avLst/>
          </a:prstGeom>
          <a:blipFill>
            <a:blip r:embed="rId4" cstate="print"/>
            <a:stretch>
              <a:fillRect/>
            </a:stretch>
          </a:blipFill>
        </p:spPr>
        <p:txBody>
          <a:bodyPr wrap="square" lIns="0" tIns="0" rIns="0" bIns="0" rtlCol="0"/>
          <a:lstStyle/>
          <a:p>
            <a:endParaRPr dirty="0"/>
          </a:p>
        </p:txBody>
      </p:sp>
      <p:sp>
        <p:nvSpPr>
          <p:cNvPr id="11" name="object 11"/>
          <p:cNvSpPr txBox="1"/>
          <p:nvPr/>
        </p:nvSpPr>
        <p:spPr>
          <a:xfrm>
            <a:off x="2335783" y="1631695"/>
            <a:ext cx="4932680" cy="2444750"/>
          </a:xfrm>
          <a:prstGeom prst="rect">
            <a:avLst/>
          </a:prstGeom>
        </p:spPr>
        <p:txBody>
          <a:bodyPr vert="horz" wrap="square" lIns="0" tIns="12065" rIns="0" bIns="0" rtlCol="0">
            <a:spAutoFit/>
          </a:bodyPr>
          <a:lstStyle/>
          <a:p>
            <a:pPr marL="12700">
              <a:lnSpc>
                <a:spcPct val="100000"/>
              </a:lnSpc>
              <a:spcBef>
                <a:spcPts val="95"/>
              </a:spcBef>
            </a:pPr>
            <a:r>
              <a:rPr sz="1600" b="1" spc="-5" dirty="0">
                <a:latin typeface="Arial"/>
                <a:cs typeface="Arial"/>
              </a:rPr>
              <a:t>Task overview</a:t>
            </a:r>
            <a:endParaRPr sz="1600" dirty="0">
              <a:latin typeface="Arial"/>
              <a:cs typeface="Arial"/>
            </a:endParaRPr>
          </a:p>
          <a:p>
            <a:pPr marL="12700" marR="73660">
              <a:lnSpc>
                <a:spcPts val="1260"/>
              </a:lnSpc>
              <a:spcBef>
                <a:spcPts val="1095"/>
              </a:spcBef>
            </a:pPr>
            <a:r>
              <a:rPr sz="1100" spc="-5" dirty="0">
                <a:latin typeface="Arial"/>
                <a:cs typeface="Arial"/>
              </a:rPr>
              <a:t>Roll up your sleeves. In this hands-on activity, you are going to build </a:t>
            </a:r>
            <a:r>
              <a:rPr sz="1100" dirty="0">
                <a:latin typeface="Arial"/>
                <a:cs typeface="Arial"/>
              </a:rPr>
              <a:t>a </a:t>
            </a:r>
            <a:r>
              <a:rPr sz="1100" spc="-5" dirty="0">
                <a:latin typeface="Arial"/>
                <a:cs typeface="Arial"/>
              </a:rPr>
              <a:t>proof of  concept (POC) cloud webserver. In order to deliver this POC, you will</a:t>
            </a:r>
            <a:r>
              <a:rPr sz="1100" spc="50" dirty="0">
                <a:latin typeface="Arial"/>
                <a:cs typeface="Arial"/>
              </a:rPr>
              <a:t> </a:t>
            </a:r>
            <a:r>
              <a:rPr sz="1100" spc="-5" dirty="0">
                <a:latin typeface="Arial"/>
                <a:cs typeface="Arial"/>
              </a:rPr>
              <a:t>need</a:t>
            </a:r>
            <a:endParaRPr sz="1100" dirty="0">
              <a:latin typeface="Arial"/>
              <a:cs typeface="Arial"/>
            </a:endParaRPr>
          </a:p>
          <a:p>
            <a:pPr marL="12700">
              <a:lnSpc>
                <a:spcPts val="1205"/>
              </a:lnSpc>
            </a:pPr>
            <a:r>
              <a:rPr sz="1100" spc="-5" dirty="0">
                <a:latin typeface="Arial"/>
                <a:cs typeface="Arial"/>
              </a:rPr>
              <a:t>to </a:t>
            </a:r>
            <a:r>
              <a:rPr sz="1100" b="1" spc="-5" dirty="0">
                <a:latin typeface="Arial"/>
                <a:cs typeface="Arial"/>
              </a:rPr>
              <a:t>create and launch </a:t>
            </a:r>
            <a:r>
              <a:rPr sz="1100" b="1" dirty="0">
                <a:latin typeface="Arial"/>
                <a:cs typeface="Arial"/>
              </a:rPr>
              <a:t>a </a:t>
            </a:r>
            <a:r>
              <a:rPr sz="1100" b="1" spc="-5" dirty="0">
                <a:latin typeface="Arial"/>
                <a:cs typeface="Arial"/>
              </a:rPr>
              <a:t>t2.micro Amazon Elastic Compute Cloud</a:t>
            </a:r>
            <a:r>
              <a:rPr sz="1100" b="1" spc="40" dirty="0">
                <a:latin typeface="Arial"/>
                <a:cs typeface="Arial"/>
              </a:rPr>
              <a:t> </a:t>
            </a:r>
            <a:r>
              <a:rPr sz="1100" b="1" spc="-5" dirty="0">
                <a:latin typeface="Arial"/>
                <a:cs typeface="Arial"/>
              </a:rPr>
              <a:t>(Amazon</a:t>
            </a:r>
            <a:endParaRPr sz="1100" dirty="0">
              <a:latin typeface="Arial"/>
              <a:cs typeface="Arial"/>
            </a:endParaRPr>
          </a:p>
          <a:p>
            <a:pPr marL="12700" marR="153035">
              <a:lnSpc>
                <a:spcPts val="1260"/>
              </a:lnSpc>
              <a:spcBef>
                <a:spcPts val="70"/>
              </a:spcBef>
            </a:pPr>
            <a:r>
              <a:rPr sz="1100" b="1" spc="-5" dirty="0">
                <a:latin typeface="Arial"/>
                <a:cs typeface="Arial"/>
              </a:rPr>
              <a:t>EC2) instance </a:t>
            </a:r>
            <a:r>
              <a:rPr sz="1100" spc="-5" dirty="0">
                <a:latin typeface="Arial"/>
                <a:cs typeface="Arial"/>
              </a:rPr>
              <a:t>using </a:t>
            </a:r>
            <a:r>
              <a:rPr sz="1100" dirty="0">
                <a:latin typeface="Arial"/>
                <a:cs typeface="Arial"/>
              </a:rPr>
              <a:t>a </a:t>
            </a:r>
            <a:r>
              <a:rPr sz="1100" spc="-5" dirty="0">
                <a:latin typeface="Arial"/>
                <a:cs typeface="Arial"/>
              </a:rPr>
              <a:t>free tier </a:t>
            </a:r>
            <a:r>
              <a:rPr sz="1100" b="1" spc="-5" dirty="0">
                <a:latin typeface="Arial"/>
                <a:cs typeface="Arial"/>
              </a:rPr>
              <a:t>Linux Amazon Machine Image (AMI) </a:t>
            </a:r>
            <a:r>
              <a:rPr sz="1100" spc="-5" dirty="0">
                <a:latin typeface="Arial"/>
                <a:cs typeface="Arial"/>
              </a:rPr>
              <a:t>that is  configured to be </a:t>
            </a:r>
            <a:r>
              <a:rPr sz="1100" dirty="0">
                <a:latin typeface="Arial"/>
                <a:cs typeface="Arial"/>
              </a:rPr>
              <a:t>a</a:t>
            </a:r>
            <a:r>
              <a:rPr sz="1100" spc="-10" dirty="0">
                <a:latin typeface="Arial"/>
                <a:cs typeface="Arial"/>
              </a:rPr>
              <a:t> </a:t>
            </a:r>
            <a:r>
              <a:rPr sz="1100" spc="-5" dirty="0">
                <a:latin typeface="Arial"/>
                <a:cs typeface="Arial"/>
              </a:rPr>
              <a:t>webserver.</a:t>
            </a:r>
            <a:endParaRPr sz="1100" dirty="0">
              <a:latin typeface="Arial"/>
              <a:cs typeface="Arial"/>
            </a:endParaRPr>
          </a:p>
          <a:p>
            <a:pPr marL="12700" marR="5080">
              <a:lnSpc>
                <a:spcPct val="95900"/>
              </a:lnSpc>
              <a:spcBef>
                <a:spcPts val="860"/>
              </a:spcBef>
            </a:pPr>
            <a:r>
              <a:rPr sz="1100" spc="-5" dirty="0">
                <a:latin typeface="Arial"/>
                <a:cs typeface="Arial"/>
              </a:rPr>
              <a:t>An </a:t>
            </a:r>
            <a:r>
              <a:rPr sz="1100" b="1" spc="-5" dirty="0">
                <a:latin typeface="Arial"/>
                <a:cs typeface="Arial"/>
              </a:rPr>
              <a:t>AMI </a:t>
            </a:r>
            <a:r>
              <a:rPr sz="1100" spc="-5" dirty="0">
                <a:latin typeface="Arial"/>
                <a:cs typeface="Arial"/>
              </a:rPr>
              <a:t>is </a:t>
            </a:r>
            <a:r>
              <a:rPr sz="1100" dirty="0">
                <a:latin typeface="Arial"/>
                <a:cs typeface="Arial"/>
              </a:rPr>
              <a:t>a </a:t>
            </a:r>
            <a:r>
              <a:rPr sz="1100" spc="-5" dirty="0">
                <a:latin typeface="Arial"/>
                <a:cs typeface="Arial"/>
              </a:rPr>
              <a:t>template used to create </a:t>
            </a:r>
            <a:r>
              <a:rPr sz="1100" dirty="0">
                <a:latin typeface="Arial"/>
                <a:cs typeface="Arial"/>
              </a:rPr>
              <a:t>a </a:t>
            </a:r>
            <a:r>
              <a:rPr sz="1100" spc="-5" dirty="0">
                <a:latin typeface="Arial"/>
                <a:cs typeface="Arial"/>
              </a:rPr>
              <a:t>virtual machine within Amazon EC2. An  Amazon EC2 instance provides scalable computing capacity in the Amazon  Web Services (</a:t>
            </a:r>
            <a:r>
              <a:rPr sz="1100" b="1" spc="-5" dirty="0">
                <a:latin typeface="Arial"/>
                <a:cs typeface="Arial"/>
              </a:rPr>
              <a:t>AWS</a:t>
            </a:r>
            <a:r>
              <a:rPr sz="1100" spc="-5" dirty="0">
                <a:latin typeface="Arial"/>
                <a:cs typeface="Arial"/>
              </a:rPr>
              <a:t>) Cloud. When you launch an Amazon EC2 instance, you  are creating </a:t>
            </a:r>
            <a:r>
              <a:rPr sz="1100" dirty="0">
                <a:latin typeface="Arial"/>
                <a:cs typeface="Arial"/>
              </a:rPr>
              <a:t>a </a:t>
            </a:r>
            <a:r>
              <a:rPr sz="1100" spc="-5" dirty="0">
                <a:latin typeface="Arial"/>
                <a:cs typeface="Arial"/>
              </a:rPr>
              <a:t>virtual server. This means you secure space on </a:t>
            </a:r>
            <a:r>
              <a:rPr sz="1100" dirty="0">
                <a:latin typeface="Arial"/>
                <a:cs typeface="Arial"/>
              </a:rPr>
              <a:t>a </a:t>
            </a:r>
            <a:r>
              <a:rPr sz="1100" spc="-5" dirty="0">
                <a:latin typeface="Arial"/>
                <a:cs typeface="Arial"/>
              </a:rPr>
              <a:t>physical server  located in an AWS data center for your use. The allocated space consists of  the processor, memory, storage, and network resources you need to run your  workloads, apps, services, and</a:t>
            </a:r>
            <a:r>
              <a:rPr sz="1100" spc="-15" dirty="0">
                <a:latin typeface="Arial"/>
                <a:cs typeface="Arial"/>
              </a:rPr>
              <a:t> </a:t>
            </a:r>
            <a:r>
              <a:rPr sz="1100" spc="-5" dirty="0">
                <a:latin typeface="Arial"/>
                <a:cs typeface="Arial"/>
              </a:rPr>
              <a:t>more.</a:t>
            </a:r>
            <a:endParaRPr sz="1100" dirty="0">
              <a:latin typeface="Arial"/>
              <a:cs typeface="Arial"/>
            </a:endParaRPr>
          </a:p>
        </p:txBody>
      </p:sp>
      <p:sp>
        <p:nvSpPr>
          <p:cNvPr id="12" name="object 12"/>
          <p:cNvSpPr txBox="1"/>
          <p:nvPr/>
        </p:nvSpPr>
        <p:spPr>
          <a:xfrm>
            <a:off x="499365" y="5531611"/>
            <a:ext cx="2882900" cy="1617345"/>
          </a:xfrm>
          <a:prstGeom prst="rect">
            <a:avLst/>
          </a:prstGeom>
        </p:spPr>
        <p:txBody>
          <a:bodyPr vert="horz" wrap="square" lIns="0" tIns="13335" rIns="0" bIns="0" rtlCol="0">
            <a:spAutoFit/>
          </a:bodyPr>
          <a:lstStyle/>
          <a:p>
            <a:pPr marL="12700">
              <a:lnSpc>
                <a:spcPct val="100000"/>
              </a:lnSpc>
              <a:spcBef>
                <a:spcPts val="105"/>
              </a:spcBef>
            </a:pPr>
            <a:r>
              <a:rPr sz="1100" spc="-5" dirty="0">
                <a:latin typeface="Arial"/>
                <a:cs typeface="Arial"/>
              </a:rPr>
              <a:t>You</a:t>
            </a:r>
            <a:r>
              <a:rPr sz="1100" spc="-10" dirty="0">
                <a:latin typeface="Arial"/>
                <a:cs typeface="Arial"/>
              </a:rPr>
              <a:t> </a:t>
            </a:r>
            <a:r>
              <a:rPr sz="1100" spc="-5" dirty="0">
                <a:latin typeface="Arial"/>
                <a:cs typeface="Arial"/>
              </a:rPr>
              <a:t>will:</a:t>
            </a:r>
            <a:endParaRPr sz="1100" dirty="0">
              <a:latin typeface="Arial"/>
              <a:cs typeface="Arial"/>
            </a:endParaRPr>
          </a:p>
          <a:p>
            <a:pPr marL="469900" indent="-229235">
              <a:lnSpc>
                <a:spcPct val="100000"/>
              </a:lnSpc>
              <a:spcBef>
                <a:spcPts val="935"/>
              </a:spcBef>
              <a:buFont typeface="Symbol"/>
              <a:buChar char=""/>
              <a:tabLst>
                <a:tab pos="469265" algn="l"/>
                <a:tab pos="469900" algn="l"/>
              </a:tabLst>
            </a:pPr>
            <a:r>
              <a:rPr sz="1100" spc="-5" dirty="0">
                <a:latin typeface="Arial"/>
                <a:cs typeface="Arial"/>
              </a:rPr>
              <a:t>Launch and configure an Amazon</a:t>
            </a:r>
            <a:r>
              <a:rPr sz="1100" spc="-20" dirty="0">
                <a:latin typeface="Arial"/>
                <a:cs typeface="Arial"/>
              </a:rPr>
              <a:t> </a:t>
            </a:r>
            <a:r>
              <a:rPr sz="1100" spc="-5" dirty="0">
                <a:latin typeface="Arial"/>
                <a:cs typeface="Arial"/>
              </a:rPr>
              <a:t>EC2</a:t>
            </a:r>
            <a:endParaRPr sz="1100" dirty="0">
              <a:latin typeface="Arial"/>
              <a:cs typeface="Arial"/>
            </a:endParaRPr>
          </a:p>
          <a:p>
            <a:pPr marL="469900" indent="-229235">
              <a:lnSpc>
                <a:spcPct val="100000"/>
              </a:lnSpc>
              <a:spcBef>
                <a:spcPts val="910"/>
              </a:spcBef>
              <a:buFont typeface="Symbol"/>
              <a:buChar char=""/>
              <a:tabLst>
                <a:tab pos="469265" algn="l"/>
                <a:tab pos="469900" algn="l"/>
              </a:tabLst>
            </a:pPr>
            <a:r>
              <a:rPr sz="1100" spc="-5" dirty="0">
                <a:latin typeface="Arial"/>
                <a:cs typeface="Arial"/>
              </a:rPr>
              <a:t>Troubleshoot your Amazon</a:t>
            </a:r>
            <a:r>
              <a:rPr sz="1100" spc="-20" dirty="0">
                <a:latin typeface="Arial"/>
                <a:cs typeface="Arial"/>
              </a:rPr>
              <a:t> </a:t>
            </a:r>
            <a:r>
              <a:rPr sz="1100" spc="-5" dirty="0">
                <a:latin typeface="Arial"/>
                <a:cs typeface="Arial"/>
              </a:rPr>
              <a:t>EC2</a:t>
            </a:r>
            <a:endParaRPr sz="1100" dirty="0">
              <a:latin typeface="Arial"/>
              <a:cs typeface="Arial"/>
            </a:endParaRPr>
          </a:p>
          <a:p>
            <a:pPr marL="469900" indent="-229235">
              <a:lnSpc>
                <a:spcPct val="100000"/>
              </a:lnSpc>
              <a:spcBef>
                <a:spcPts val="925"/>
              </a:spcBef>
              <a:buFont typeface="Symbol"/>
              <a:buChar char=""/>
              <a:tabLst>
                <a:tab pos="469265" algn="l"/>
                <a:tab pos="469900" algn="l"/>
              </a:tabLst>
            </a:pPr>
            <a:r>
              <a:rPr sz="1100" spc="-5" dirty="0">
                <a:latin typeface="Arial"/>
                <a:cs typeface="Arial"/>
              </a:rPr>
              <a:t>Update the security</a:t>
            </a:r>
            <a:r>
              <a:rPr sz="1100" spc="-10" dirty="0">
                <a:latin typeface="Arial"/>
                <a:cs typeface="Arial"/>
              </a:rPr>
              <a:t> </a:t>
            </a:r>
            <a:r>
              <a:rPr sz="1100" spc="-5" dirty="0">
                <a:latin typeface="Arial"/>
                <a:cs typeface="Arial"/>
              </a:rPr>
              <a:t>groups</a:t>
            </a:r>
            <a:endParaRPr sz="1100" dirty="0">
              <a:latin typeface="Arial"/>
              <a:cs typeface="Arial"/>
            </a:endParaRPr>
          </a:p>
          <a:p>
            <a:pPr marL="469900" indent="-229235">
              <a:lnSpc>
                <a:spcPct val="100000"/>
              </a:lnSpc>
              <a:spcBef>
                <a:spcPts val="925"/>
              </a:spcBef>
              <a:buFont typeface="Symbol"/>
              <a:buChar char=""/>
              <a:tabLst>
                <a:tab pos="469265" algn="l"/>
                <a:tab pos="469900" algn="l"/>
              </a:tabLst>
            </a:pPr>
            <a:r>
              <a:rPr sz="1100" spc="-5" dirty="0">
                <a:latin typeface="Arial"/>
                <a:cs typeface="Arial"/>
              </a:rPr>
              <a:t>Create and test </a:t>
            </a:r>
            <a:r>
              <a:rPr sz="1100" dirty="0">
                <a:latin typeface="Arial"/>
                <a:cs typeface="Arial"/>
              </a:rPr>
              <a:t>a</a:t>
            </a:r>
            <a:r>
              <a:rPr sz="1100" spc="-15" dirty="0">
                <a:latin typeface="Arial"/>
                <a:cs typeface="Arial"/>
              </a:rPr>
              <a:t> </a:t>
            </a:r>
            <a:r>
              <a:rPr sz="1100" spc="-5" dirty="0">
                <a:latin typeface="Arial"/>
                <a:cs typeface="Arial"/>
              </a:rPr>
              <a:t>rule</a:t>
            </a:r>
            <a:endParaRPr sz="1100" dirty="0">
              <a:latin typeface="Arial"/>
              <a:cs typeface="Arial"/>
            </a:endParaRPr>
          </a:p>
          <a:p>
            <a:pPr marL="469900" indent="-229235">
              <a:lnSpc>
                <a:spcPct val="100000"/>
              </a:lnSpc>
              <a:spcBef>
                <a:spcPts val="910"/>
              </a:spcBef>
              <a:buFont typeface="Symbol"/>
              <a:buChar char=""/>
              <a:tabLst>
                <a:tab pos="469265" algn="l"/>
                <a:tab pos="469900" algn="l"/>
              </a:tabLst>
            </a:pPr>
            <a:r>
              <a:rPr sz="1100" spc="-5" dirty="0">
                <a:latin typeface="Arial"/>
                <a:cs typeface="Arial"/>
              </a:rPr>
              <a:t>Resize an</a:t>
            </a:r>
            <a:r>
              <a:rPr sz="1100" spc="-10" dirty="0">
                <a:latin typeface="Arial"/>
                <a:cs typeface="Arial"/>
              </a:rPr>
              <a:t> </a:t>
            </a:r>
            <a:r>
              <a:rPr sz="1100" spc="-5" dirty="0">
                <a:latin typeface="Arial"/>
                <a:cs typeface="Arial"/>
              </a:rPr>
              <a:t>instance</a:t>
            </a:r>
            <a:endParaRPr sz="1100" dirty="0">
              <a:latin typeface="Arial"/>
              <a:cs typeface="Arial"/>
            </a:endParaRPr>
          </a:p>
        </p:txBody>
      </p:sp>
      <p:sp>
        <p:nvSpPr>
          <p:cNvPr id="13" name="object 13"/>
          <p:cNvSpPr txBox="1"/>
          <p:nvPr/>
        </p:nvSpPr>
        <p:spPr>
          <a:xfrm>
            <a:off x="499365" y="7617968"/>
            <a:ext cx="6605270" cy="1288415"/>
          </a:xfrm>
          <a:prstGeom prst="rect">
            <a:avLst/>
          </a:prstGeom>
        </p:spPr>
        <p:txBody>
          <a:bodyPr vert="horz" wrap="square" lIns="0" tIns="12065" rIns="0" bIns="0" rtlCol="0">
            <a:spAutoFit/>
          </a:bodyPr>
          <a:lstStyle/>
          <a:p>
            <a:pPr marL="12700">
              <a:lnSpc>
                <a:spcPct val="100000"/>
              </a:lnSpc>
              <a:spcBef>
                <a:spcPts val="95"/>
              </a:spcBef>
            </a:pPr>
            <a:r>
              <a:rPr sz="1600" b="1" spc="-5" dirty="0">
                <a:latin typeface="Arial"/>
                <a:cs typeface="Arial"/>
              </a:rPr>
              <a:t>Learning outcomes</a:t>
            </a:r>
            <a:endParaRPr sz="1600" dirty="0">
              <a:latin typeface="Arial"/>
              <a:cs typeface="Arial"/>
            </a:endParaRPr>
          </a:p>
          <a:p>
            <a:pPr marL="12700" marR="5080">
              <a:lnSpc>
                <a:spcPts val="1260"/>
              </a:lnSpc>
              <a:spcBef>
                <a:spcPts val="1590"/>
              </a:spcBef>
            </a:pPr>
            <a:r>
              <a:rPr sz="1100" spc="-5" dirty="0">
                <a:solidFill>
                  <a:srgbClr val="2D3B45"/>
                </a:solidFill>
                <a:latin typeface="Arial"/>
                <a:cs typeface="Arial"/>
              </a:rPr>
              <a:t>Provision and launch an Amazon EC2 instance selecting the right AMI and instance type to create </a:t>
            </a:r>
            <a:r>
              <a:rPr sz="1100" dirty="0">
                <a:solidFill>
                  <a:srgbClr val="2D3B45"/>
                </a:solidFill>
                <a:latin typeface="Arial"/>
                <a:cs typeface="Arial"/>
              </a:rPr>
              <a:t>a </a:t>
            </a:r>
            <a:r>
              <a:rPr sz="1100" spc="-5" dirty="0">
                <a:solidFill>
                  <a:srgbClr val="2D3B45"/>
                </a:solidFill>
                <a:latin typeface="Arial"/>
                <a:cs typeface="Arial"/>
              </a:rPr>
              <a:t>virtual  machine that can be used by an organization as </a:t>
            </a:r>
            <a:r>
              <a:rPr sz="1100" dirty="0">
                <a:solidFill>
                  <a:srgbClr val="2D3B45"/>
                </a:solidFill>
                <a:latin typeface="Arial"/>
                <a:cs typeface="Arial"/>
              </a:rPr>
              <a:t>a </a:t>
            </a:r>
            <a:r>
              <a:rPr sz="1100" spc="-5" dirty="0">
                <a:solidFill>
                  <a:srgbClr val="2D3B45"/>
                </a:solidFill>
                <a:latin typeface="Arial"/>
                <a:cs typeface="Arial"/>
              </a:rPr>
              <a:t>webserver.</a:t>
            </a:r>
            <a:endParaRPr sz="1100" dirty="0">
              <a:latin typeface="Arial"/>
              <a:cs typeface="Arial"/>
            </a:endParaRPr>
          </a:p>
          <a:p>
            <a:pPr>
              <a:lnSpc>
                <a:spcPct val="100000"/>
              </a:lnSpc>
            </a:pPr>
            <a:endParaRPr sz="1200" dirty="0">
              <a:latin typeface="Arial"/>
              <a:cs typeface="Arial"/>
            </a:endParaRPr>
          </a:p>
          <a:p>
            <a:pPr marL="560705">
              <a:lnSpc>
                <a:spcPct val="100000"/>
              </a:lnSpc>
              <a:spcBef>
                <a:spcPts val="855"/>
              </a:spcBef>
            </a:pPr>
            <a:r>
              <a:rPr sz="1400" b="1" spc="-5" dirty="0">
                <a:latin typeface="Arial"/>
                <a:cs typeface="Arial"/>
              </a:rPr>
              <a:t>Let’s get</a:t>
            </a:r>
            <a:r>
              <a:rPr sz="1400" b="1" spc="-10" dirty="0">
                <a:latin typeface="Arial"/>
                <a:cs typeface="Arial"/>
              </a:rPr>
              <a:t> </a:t>
            </a:r>
            <a:r>
              <a:rPr sz="1400" b="1" spc="-5" dirty="0">
                <a:latin typeface="Arial"/>
                <a:cs typeface="Arial"/>
              </a:rPr>
              <a:t>started!</a:t>
            </a:r>
            <a:endParaRPr sz="1400" dirty="0">
              <a:latin typeface="Arial"/>
              <a:cs typeface="Arial"/>
            </a:endParaRPr>
          </a:p>
        </p:txBody>
      </p:sp>
      <p:sp>
        <p:nvSpPr>
          <p:cNvPr id="14" name="object 14"/>
          <p:cNvSpPr/>
          <p:nvPr/>
        </p:nvSpPr>
        <p:spPr>
          <a:xfrm>
            <a:off x="163832" y="1669262"/>
            <a:ext cx="2064385" cy="3547110"/>
          </a:xfrm>
          <a:custGeom>
            <a:avLst/>
            <a:gdLst/>
            <a:ahLst/>
            <a:cxnLst/>
            <a:rect l="l" t="t" r="r" b="b"/>
            <a:pathLst>
              <a:path w="2064385" h="3547110">
                <a:moveTo>
                  <a:pt x="344071" y="0"/>
                </a:moveTo>
                <a:lnTo>
                  <a:pt x="2064381" y="0"/>
                </a:lnTo>
                <a:lnTo>
                  <a:pt x="2064381" y="3203041"/>
                </a:lnTo>
                <a:lnTo>
                  <a:pt x="2061240" y="3249729"/>
                </a:lnTo>
                <a:lnTo>
                  <a:pt x="2052091" y="3294507"/>
                </a:lnTo>
                <a:lnTo>
                  <a:pt x="2037343" y="3336967"/>
                </a:lnTo>
                <a:lnTo>
                  <a:pt x="2017406" y="3376698"/>
                </a:lnTo>
                <a:lnTo>
                  <a:pt x="1992691" y="3413290"/>
                </a:lnTo>
                <a:lnTo>
                  <a:pt x="1963607" y="3446334"/>
                </a:lnTo>
                <a:lnTo>
                  <a:pt x="1930564" y="3475419"/>
                </a:lnTo>
                <a:lnTo>
                  <a:pt x="1893972" y="3500135"/>
                </a:lnTo>
                <a:lnTo>
                  <a:pt x="1854240" y="3520072"/>
                </a:lnTo>
                <a:lnTo>
                  <a:pt x="1811780" y="3534821"/>
                </a:lnTo>
                <a:lnTo>
                  <a:pt x="1767000" y="3543970"/>
                </a:lnTo>
                <a:lnTo>
                  <a:pt x="1720310" y="3547112"/>
                </a:lnTo>
                <a:lnTo>
                  <a:pt x="0" y="3547112"/>
                </a:lnTo>
                <a:lnTo>
                  <a:pt x="0" y="344070"/>
                </a:lnTo>
                <a:lnTo>
                  <a:pt x="3140" y="297382"/>
                </a:lnTo>
                <a:lnTo>
                  <a:pt x="12290" y="252602"/>
                </a:lnTo>
                <a:lnTo>
                  <a:pt x="27038" y="210142"/>
                </a:lnTo>
                <a:lnTo>
                  <a:pt x="46975" y="170411"/>
                </a:lnTo>
                <a:lnTo>
                  <a:pt x="71691" y="133819"/>
                </a:lnTo>
                <a:lnTo>
                  <a:pt x="100776" y="100776"/>
                </a:lnTo>
                <a:lnTo>
                  <a:pt x="133819" y="71691"/>
                </a:lnTo>
                <a:lnTo>
                  <a:pt x="170411" y="46975"/>
                </a:lnTo>
                <a:lnTo>
                  <a:pt x="210143" y="27038"/>
                </a:lnTo>
                <a:lnTo>
                  <a:pt x="252603" y="12290"/>
                </a:lnTo>
                <a:lnTo>
                  <a:pt x="297382" y="3140"/>
                </a:lnTo>
                <a:lnTo>
                  <a:pt x="344071" y="0"/>
                </a:lnTo>
                <a:close/>
              </a:path>
            </a:pathLst>
          </a:custGeom>
          <a:ln w="19050">
            <a:solidFill>
              <a:srgbClr val="00B0F0"/>
            </a:solidFill>
          </a:ln>
        </p:spPr>
        <p:txBody>
          <a:bodyPr wrap="square" lIns="0" tIns="0" rIns="0" bIns="0" rtlCol="0"/>
          <a:lstStyle/>
          <a:p>
            <a:endParaRPr dirty="0"/>
          </a:p>
        </p:txBody>
      </p:sp>
      <p:sp>
        <p:nvSpPr>
          <p:cNvPr id="15" name="object 15"/>
          <p:cNvSpPr txBox="1"/>
          <p:nvPr/>
        </p:nvSpPr>
        <p:spPr>
          <a:xfrm>
            <a:off x="353059" y="2907284"/>
            <a:ext cx="1672589" cy="1640205"/>
          </a:xfrm>
          <a:prstGeom prst="rect">
            <a:avLst/>
          </a:prstGeom>
        </p:spPr>
        <p:txBody>
          <a:bodyPr vert="horz" wrap="square" lIns="0" tIns="19685" rIns="0" bIns="0" rtlCol="0">
            <a:spAutoFit/>
          </a:bodyPr>
          <a:lstStyle/>
          <a:p>
            <a:pPr marL="12700" marR="5080">
              <a:lnSpc>
                <a:spcPct val="95900"/>
              </a:lnSpc>
              <a:spcBef>
                <a:spcPts val="155"/>
              </a:spcBef>
            </a:pPr>
            <a:r>
              <a:rPr sz="1100" spc="-5" dirty="0">
                <a:solidFill>
                  <a:srgbClr val="262626"/>
                </a:solidFill>
                <a:latin typeface="Arial"/>
                <a:cs typeface="Arial"/>
              </a:rPr>
              <a:t>Amazon EC2 </a:t>
            </a:r>
            <a:r>
              <a:rPr sz="1100" dirty="0">
                <a:latin typeface="Arial"/>
                <a:cs typeface="Arial"/>
              </a:rPr>
              <a:t>a </a:t>
            </a:r>
            <a:r>
              <a:rPr sz="1100" spc="-5" dirty="0">
                <a:latin typeface="Arial"/>
                <a:cs typeface="Arial"/>
              </a:rPr>
              <a:t>web  service that provides  resizable compute  capacity in the cloud in the  form of </a:t>
            </a:r>
            <a:r>
              <a:rPr sz="1100" dirty="0">
                <a:latin typeface="Arial"/>
                <a:cs typeface="Arial"/>
              </a:rPr>
              <a:t>a </a:t>
            </a:r>
            <a:r>
              <a:rPr sz="1100" spc="-5" dirty="0">
                <a:latin typeface="Arial"/>
                <a:cs typeface="Arial"/>
              </a:rPr>
              <a:t>virtual machine.  In this activity you will get  hands-on practice  launching, configuring,  and resizing an Amazon  EC2</a:t>
            </a:r>
            <a:r>
              <a:rPr sz="1100" spc="-10" dirty="0">
                <a:latin typeface="Arial"/>
                <a:cs typeface="Arial"/>
              </a:rPr>
              <a:t> </a:t>
            </a:r>
            <a:r>
              <a:rPr sz="1100" spc="-5" dirty="0">
                <a:latin typeface="Arial"/>
                <a:cs typeface="Arial"/>
              </a:rPr>
              <a:t>instance.</a:t>
            </a:r>
            <a:endParaRPr sz="1100" dirty="0">
              <a:latin typeface="Arial"/>
              <a:cs typeface="Arial"/>
            </a:endParaRPr>
          </a:p>
        </p:txBody>
      </p:sp>
      <p:grpSp>
        <p:nvGrpSpPr>
          <p:cNvPr id="16" name="object 16"/>
          <p:cNvGrpSpPr/>
          <p:nvPr/>
        </p:nvGrpSpPr>
        <p:grpSpPr>
          <a:xfrm>
            <a:off x="365761" y="1825751"/>
            <a:ext cx="1506855" cy="989330"/>
            <a:chOff x="365761" y="1825751"/>
            <a:chExt cx="1506855" cy="989330"/>
          </a:xfrm>
        </p:grpSpPr>
        <p:sp>
          <p:nvSpPr>
            <p:cNvPr id="17" name="object 17"/>
            <p:cNvSpPr/>
            <p:nvPr/>
          </p:nvSpPr>
          <p:spPr>
            <a:xfrm>
              <a:off x="482199" y="1825751"/>
              <a:ext cx="609600" cy="609473"/>
            </a:xfrm>
            <a:prstGeom prst="rect">
              <a:avLst/>
            </a:prstGeom>
            <a:blipFill>
              <a:blip r:embed="rId5" cstate="print"/>
              <a:stretch>
                <a:fillRect/>
              </a:stretch>
            </a:blipFill>
          </p:spPr>
          <p:txBody>
            <a:bodyPr wrap="square" lIns="0" tIns="0" rIns="0" bIns="0" rtlCol="0"/>
            <a:lstStyle/>
            <a:p>
              <a:endParaRPr dirty="0"/>
            </a:p>
          </p:txBody>
        </p:sp>
        <p:sp>
          <p:nvSpPr>
            <p:cNvPr id="18" name="object 18"/>
            <p:cNvSpPr/>
            <p:nvPr/>
          </p:nvSpPr>
          <p:spPr>
            <a:xfrm>
              <a:off x="365761" y="2447950"/>
              <a:ext cx="1506752" cy="367029"/>
            </a:xfrm>
            <a:prstGeom prst="rect">
              <a:avLst/>
            </a:prstGeom>
            <a:blipFill>
              <a:blip r:embed="rId6" cstate="print"/>
              <a:stretch>
                <a:fillRect/>
              </a:stretch>
            </a:blipFill>
          </p:spPr>
          <p:txBody>
            <a:bodyPr wrap="square" lIns="0" tIns="0" rIns="0" bIns="0" rtlCol="0"/>
            <a:lstStyle/>
            <a:p>
              <a:endParaRPr dirty="0"/>
            </a:p>
          </p:txBody>
        </p:sp>
      </p:grpSp>
      <p:sp>
        <p:nvSpPr>
          <p:cNvPr id="19" name="object 19"/>
          <p:cNvSpPr/>
          <p:nvPr/>
        </p:nvSpPr>
        <p:spPr>
          <a:xfrm>
            <a:off x="3715738" y="4386341"/>
            <a:ext cx="3416262" cy="2965590"/>
          </a:xfrm>
          <a:prstGeom prst="rect">
            <a:avLst/>
          </a:prstGeom>
          <a:blipFill>
            <a:blip r:embed="rId7" cstate="print"/>
            <a:stretch>
              <a:fillRect/>
            </a:stretch>
          </a:blipFill>
        </p:spPr>
        <p:txBody>
          <a:bodyPr wrap="square" lIns="0" tIns="0" rIns="0" bIns="0" rtlCol="0"/>
          <a:lstStyle/>
          <a:p>
            <a:endParaRPr dirty="0"/>
          </a:p>
        </p:txBody>
      </p:sp>
      <p:sp>
        <p:nvSpPr>
          <p:cNvPr id="20" name="object 20"/>
          <p:cNvSpPr/>
          <p:nvPr/>
        </p:nvSpPr>
        <p:spPr>
          <a:xfrm>
            <a:off x="515621" y="8570369"/>
            <a:ext cx="452755" cy="452754"/>
          </a:xfrm>
          <a:prstGeom prst="rect">
            <a:avLst/>
          </a:prstGeom>
          <a:blipFill>
            <a:blip r:embed="rId8" cstate="print"/>
            <a:stretch>
              <a:fillRect/>
            </a:stretch>
          </a:blipFill>
        </p:spPr>
        <p:txBody>
          <a:bodyPr wrap="square" lIns="0" tIns="0" rIns="0" bIns="0" rtlCol="0"/>
          <a:lstStyle/>
          <a:p>
            <a:endParaRPr dirty="0"/>
          </a:p>
        </p:txBody>
      </p:sp>
      <p:sp>
        <p:nvSpPr>
          <p:cNvPr id="22" name="Footer Placeholder 3">
            <a:extLst>
              <a:ext uri="{FF2B5EF4-FFF2-40B4-BE49-F238E27FC236}">
                <a16:creationId xmlns:a16="http://schemas.microsoft.com/office/drawing/2014/main" id="{F0352698-A19D-F342-9408-8A98E8C9FE9E}"/>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3</a:t>
            </a:fld>
            <a:endParaRPr lang="en-US"/>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9365" y="817879"/>
            <a:ext cx="4806950" cy="269240"/>
          </a:xfrm>
          <a:prstGeom prst="rect">
            <a:avLst/>
          </a:prstGeom>
        </p:spPr>
        <p:txBody>
          <a:bodyPr vert="horz" wrap="square" lIns="0" tIns="12065" rIns="0" bIns="0" rtlCol="0">
            <a:spAutoFit/>
          </a:bodyPr>
          <a:lstStyle/>
          <a:p>
            <a:pPr marL="12700">
              <a:lnSpc>
                <a:spcPct val="100000"/>
              </a:lnSpc>
              <a:spcBef>
                <a:spcPts val="95"/>
              </a:spcBef>
            </a:pPr>
            <a:r>
              <a:rPr sz="1600" spc="30" dirty="0">
                <a:solidFill>
                  <a:srgbClr val="262626"/>
                </a:solidFill>
                <a:latin typeface="Trebuchet MS"/>
                <a:cs typeface="Trebuchet MS"/>
              </a:rPr>
              <a:t>Launching</a:t>
            </a:r>
            <a:r>
              <a:rPr sz="1600" spc="-65" dirty="0">
                <a:solidFill>
                  <a:srgbClr val="262626"/>
                </a:solidFill>
                <a:latin typeface="Trebuchet MS"/>
                <a:cs typeface="Trebuchet MS"/>
              </a:rPr>
              <a:t> </a:t>
            </a:r>
            <a:r>
              <a:rPr sz="1600" spc="35" dirty="0">
                <a:solidFill>
                  <a:srgbClr val="262626"/>
                </a:solidFill>
                <a:latin typeface="Trebuchet MS"/>
                <a:cs typeface="Trebuchet MS"/>
              </a:rPr>
              <a:t>and</a:t>
            </a:r>
            <a:r>
              <a:rPr sz="1600" spc="-65" dirty="0">
                <a:solidFill>
                  <a:srgbClr val="262626"/>
                </a:solidFill>
                <a:latin typeface="Trebuchet MS"/>
                <a:cs typeface="Trebuchet MS"/>
              </a:rPr>
              <a:t> </a:t>
            </a:r>
            <a:r>
              <a:rPr sz="1600" spc="25" dirty="0">
                <a:solidFill>
                  <a:srgbClr val="262626"/>
                </a:solidFill>
                <a:latin typeface="Trebuchet MS"/>
                <a:cs typeface="Trebuchet MS"/>
              </a:rPr>
              <a:t>configuring</a:t>
            </a:r>
            <a:r>
              <a:rPr sz="1600" spc="-65" dirty="0">
                <a:solidFill>
                  <a:srgbClr val="262626"/>
                </a:solidFill>
                <a:latin typeface="Trebuchet MS"/>
                <a:cs typeface="Trebuchet MS"/>
              </a:rPr>
              <a:t> </a:t>
            </a:r>
            <a:r>
              <a:rPr sz="1600" spc="30" dirty="0">
                <a:solidFill>
                  <a:srgbClr val="262626"/>
                </a:solidFill>
                <a:latin typeface="Trebuchet MS"/>
                <a:cs typeface="Trebuchet MS"/>
              </a:rPr>
              <a:t>an</a:t>
            </a:r>
            <a:r>
              <a:rPr sz="1600" spc="-65" dirty="0">
                <a:solidFill>
                  <a:srgbClr val="262626"/>
                </a:solidFill>
                <a:latin typeface="Trebuchet MS"/>
                <a:cs typeface="Trebuchet MS"/>
              </a:rPr>
              <a:t> </a:t>
            </a:r>
            <a:r>
              <a:rPr sz="1600" spc="50" dirty="0">
                <a:solidFill>
                  <a:srgbClr val="262626"/>
                </a:solidFill>
                <a:latin typeface="Trebuchet MS"/>
                <a:cs typeface="Trebuchet MS"/>
              </a:rPr>
              <a:t>Amazon</a:t>
            </a:r>
            <a:r>
              <a:rPr sz="1600" spc="-65" dirty="0">
                <a:solidFill>
                  <a:srgbClr val="262626"/>
                </a:solidFill>
                <a:latin typeface="Trebuchet MS"/>
                <a:cs typeface="Trebuchet MS"/>
              </a:rPr>
              <a:t> </a:t>
            </a:r>
            <a:r>
              <a:rPr sz="1600" spc="45" dirty="0">
                <a:solidFill>
                  <a:srgbClr val="262626"/>
                </a:solidFill>
                <a:latin typeface="Trebuchet MS"/>
                <a:cs typeface="Trebuchet MS"/>
              </a:rPr>
              <a:t>EC2</a:t>
            </a:r>
            <a:r>
              <a:rPr sz="1600" spc="-65" dirty="0">
                <a:solidFill>
                  <a:srgbClr val="262626"/>
                </a:solidFill>
                <a:latin typeface="Trebuchet MS"/>
                <a:cs typeface="Trebuchet MS"/>
              </a:rPr>
              <a:t> </a:t>
            </a:r>
            <a:r>
              <a:rPr sz="1600" spc="5" dirty="0">
                <a:solidFill>
                  <a:srgbClr val="262626"/>
                </a:solidFill>
                <a:latin typeface="Trebuchet MS"/>
                <a:cs typeface="Trebuchet MS"/>
              </a:rPr>
              <a:t>Instance</a:t>
            </a:r>
            <a:endParaRPr sz="1600" dirty="0">
              <a:latin typeface="Trebuchet MS"/>
              <a:cs typeface="Trebuchet MS"/>
            </a:endParaRPr>
          </a:p>
        </p:txBody>
      </p:sp>
      <p:sp>
        <p:nvSpPr>
          <p:cNvPr id="4" name="object 4"/>
          <p:cNvSpPr/>
          <p:nvPr/>
        </p:nvSpPr>
        <p:spPr>
          <a:xfrm>
            <a:off x="522708" y="405223"/>
            <a:ext cx="2118154" cy="351017"/>
          </a:xfrm>
          <a:prstGeom prst="rect">
            <a:avLst/>
          </a:prstGeom>
          <a:blipFill>
            <a:blip r:embed="rId3" cstate="print"/>
            <a:stretch>
              <a:fillRect/>
            </a:stretch>
          </a:blipFill>
        </p:spPr>
        <p:txBody>
          <a:bodyPr wrap="square" lIns="0" tIns="0" rIns="0" bIns="0" rtlCol="0"/>
          <a:lstStyle/>
          <a:p>
            <a:endParaRPr dirty="0"/>
          </a:p>
        </p:txBody>
      </p:sp>
      <p:grpSp>
        <p:nvGrpSpPr>
          <p:cNvPr id="5" name="object 5"/>
          <p:cNvGrpSpPr/>
          <p:nvPr/>
        </p:nvGrpSpPr>
        <p:grpSpPr>
          <a:xfrm>
            <a:off x="-38100" y="111125"/>
            <a:ext cx="7433309" cy="1491615"/>
            <a:chOff x="-38100" y="111125"/>
            <a:chExt cx="7433309" cy="1491615"/>
          </a:xfrm>
        </p:grpSpPr>
        <p:sp>
          <p:nvSpPr>
            <p:cNvPr id="6" name="object 6"/>
            <p:cNvSpPr/>
            <p:nvPr/>
          </p:nvSpPr>
          <p:spPr>
            <a:xfrm>
              <a:off x="0" y="1275105"/>
              <a:ext cx="7357109" cy="0"/>
            </a:xfrm>
            <a:custGeom>
              <a:avLst/>
              <a:gdLst/>
              <a:ahLst/>
              <a:cxnLst/>
              <a:rect l="l" t="t" r="r" b="b"/>
              <a:pathLst>
                <a:path w="7357109">
                  <a:moveTo>
                    <a:pt x="0" y="0"/>
                  </a:moveTo>
                  <a:lnTo>
                    <a:pt x="6106160" y="0"/>
                  </a:lnTo>
                </a:path>
                <a:path w="7357109">
                  <a:moveTo>
                    <a:pt x="6887210" y="0"/>
                  </a:moveTo>
                  <a:lnTo>
                    <a:pt x="7357115" y="0"/>
                  </a:lnTo>
                </a:path>
              </a:pathLst>
            </a:custGeom>
            <a:ln w="76200">
              <a:solidFill>
                <a:srgbClr val="232F3E"/>
              </a:solidFill>
            </a:ln>
          </p:spPr>
          <p:txBody>
            <a:bodyPr wrap="square" lIns="0" tIns="0" rIns="0" bIns="0" rtlCol="0"/>
            <a:lstStyle/>
            <a:p>
              <a:endParaRPr dirty="0"/>
            </a:p>
          </p:txBody>
        </p:sp>
        <p:sp>
          <p:nvSpPr>
            <p:cNvPr id="7" name="object 7"/>
            <p:cNvSpPr/>
            <p:nvPr/>
          </p:nvSpPr>
          <p:spPr>
            <a:xfrm>
              <a:off x="6031865" y="111125"/>
              <a:ext cx="944244" cy="1491615"/>
            </a:xfrm>
            <a:custGeom>
              <a:avLst/>
              <a:gdLst/>
              <a:ahLst/>
              <a:cxnLst/>
              <a:rect l="l" t="t" r="r" b="b"/>
              <a:pathLst>
                <a:path w="944245" h="1491615">
                  <a:moveTo>
                    <a:pt x="786866" y="0"/>
                  </a:moveTo>
                  <a:lnTo>
                    <a:pt x="157378" y="0"/>
                  </a:lnTo>
                  <a:lnTo>
                    <a:pt x="107634" y="8023"/>
                  </a:lnTo>
                  <a:lnTo>
                    <a:pt x="64432" y="30364"/>
                  </a:lnTo>
                  <a:lnTo>
                    <a:pt x="30364" y="64432"/>
                  </a:lnTo>
                  <a:lnTo>
                    <a:pt x="8023" y="107634"/>
                  </a:lnTo>
                  <a:lnTo>
                    <a:pt x="0" y="157378"/>
                  </a:lnTo>
                  <a:lnTo>
                    <a:pt x="0" y="1334236"/>
                  </a:lnTo>
                  <a:lnTo>
                    <a:pt x="8023" y="1383980"/>
                  </a:lnTo>
                  <a:lnTo>
                    <a:pt x="30364" y="1427182"/>
                  </a:lnTo>
                  <a:lnTo>
                    <a:pt x="64432" y="1461250"/>
                  </a:lnTo>
                  <a:lnTo>
                    <a:pt x="107634" y="1483591"/>
                  </a:lnTo>
                  <a:lnTo>
                    <a:pt x="157378" y="1491615"/>
                  </a:lnTo>
                  <a:lnTo>
                    <a:pt x="786866" y="1491615"/>
                  </a:lnTo>
                  <a:lnTo>
                    <a:pt x="836610" y="1483591"/>
                  </a:lnTo>
                  <a:lnTo>
                    <a:pt x="879812" y="1461250"/>
                  </a:lnTo>
                  <a:lnTo>
                    <a:pt x="913880" y="1427182"/>
                  </a:lnTo>
                  <a:lnTo>
                    <a:pt x="936221" y="1383980"/>
                  </a:lnTo>
                  <a:lnTo>
                    <a:pt x="944244" y="1334236"/>
                  </a:lnTo>
                  <a:lnTo>
                    <a:pt x="944244" y="157378"/>
                  </a:lnTo>
                  <a:lnTo>
                    <a:pt x="936221" y="107634"/>
                  </a:lnTo>
                  <a:lnTo>
                    <a:pt x="913880" y="64432"/>
                  </a:lnTo>
                  <a:lnTo>
                    <a:pt x="879812" y="30364"/>
                  </a:lnTo>
                  <a:lnTo>
                    <a:pt x="836610" y="8023"/>
                  </a:lnTo>
                  <a:lnTo>
                    <a:pt x="786866" y="0"/>
                  </a:lnTo>
                  <a:close/>
                </a:path>
              </a:pathLst>
            </a:custGeom>
            <a:solidFill>
              <a:srgbClr val="FF9901"/>
            </a:solidFill>
          </p:spPr>
          <p:txBody>
            <a:bodyPr wrap="square" lIns="0" tIns="0" rIns="0" bIns="0" rtlCol="0"/>
            <a:lstStyle/>
            <a:p>
              <a:endParaRPr dirty="0"/>
            </a:p>
          </p:txBody>
        </p:sp>
        <p:sp>
          <p:nvSpPr>
            <p:cNvPr id="8" name="object 8"/>
            <p:cNvSpPr/>
            <p:nvPr/>
          </p:nvSpPr>
          <p:spPr>
            <a:xfrm>
              <a:off x="6106159" y="931544"/>
              <a:ext cx="781050" cy="577850"/>
            </a:xfrm>
            <a:custGeom>
              <a:avLst/>
              <a:gdLst/>
              <a:ahLst/>
              <a:cxnLst/>
              <a:rect l="l" t="t" r="r" b="b"/>
              <a:pathLst>
                <a:path w="781050" h="577850">
                  <a:moveTo>
                    <a:pt x="781049" y="0"/>
                  </a:moveTo>
                  <a:lnTo>
                    <a:pt x="0" y="0"/>
                  </a:lnTo>
                  <a:lnTo>
                    <a:pt x="0" y="577850"/>
                  </a:lnTo>
                  <a:lnTo>
                    <a:pt x="781049" y="577850"/>
                  </a:lnTo>
                  <a:lnTo>
                    <a:pt x="781049" y="0"/>
                  </a:lnTo>
                  <a:close/>
                </a:path>
              </a:pathLst>
            </a:custGeom>
            <a:solidFill>
              <a:srgbClr val="FF9900"/>
            </a:solidFill>
          </p:spPr>
          <p:txBody>
            <a:bodyPr wrap="square" lIns="0" tIns="0" rIns="0" bIns="0" rtlCol="0"/>
            <a:lstStyle/>
            <a:p>
              <a:endParaRPr dirty="0"/>
            </a:p>
          </p:txBody>
        </p:sp>
      </p:grpSp>
      <p:sp>
        <p:nvSpPr>
          <p:cNvPr id="9" name="object 9"/>
          <p:cNvSpPr txBox="1"/>
          <p:nvPr/>
        </p:nvSpPr>
        <p:spPr>
          <a:xfrm>
            <a:off x="6210645" y="1058671"/>
            <a:ext cx="573405" cy="408305"/>
          </a:xfrm>
          <a:prstGeom prst="rect">
            <a:avLst/>
          </a:prstGeom>
        </p:spPr>
        <p:txBody>
          <a:bodyPr vert="horz" wrap="square" lIns="0" tIns="27305" rIns="0" bIns="0" rtlCol="0">
            <a:spAutoFit/>
          </a:bodyPr>
          <a:lstStyle/>
          <a:p>
            <a:pPr marL="12700" marR="508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p:txBody>
      </p:sp>
      <p:sp>
        <p:nvSpPr>
          <p:cNvPr id="10" name="object 10"/>
          <p:cNvSpPr txBox="1"/>
          <p:nvPr/>
        </p:nvSpPr>
        <p:spPr>
          <a:xfrm>
            <a:off x="1413763" y="8260181"/>
            <a:ext cx="5522595" cy="764540"/>
          </a:xfrm>
          <a:prstGeom prst="rect">
            <a:avLst/>
          </a:prstGeom>
        </p:spPr>
        <p:txBody>
          <a:bodyPr vert="horz" wrap="square" lIns="0" tIns="12700" rIns="0" bIns="0" rtlCol="0">
            <a:spAutoFit/>
          </a:bodyPr>
          <a:lstStyle/>
          <a:p>
            <a:pPr marL="12700" marR="5080">
              <a:lnSpc>
                <a:spcPct val="110000"/>
              </a:lnSpc>
              <a:spcBef>
                <a:spcPts val="100"/>
              </a:spcBef>
            </a:pPr>
            <a:r>
              <a:rPr sz="1100" spc="-5" dirty="0">
                <a:latin typeface="Arial"/>
                <a:cs typeface="Arial"/>
              </a:rPr>
              <a:t>Here’s what this bash script does. See if you can identify which actions each line of script  executes</a:t>
            </a:r>
            <a:r>
              <a:rPr sz="1100" spc="-10" dirty="0">
                <a:latin typeface="Arial"/>
                <a:cs typeface="Arial"/>
              </a:rPr>
              <a:t> </a:t>
            </a:r>
            <a:r>
              <a:rPr sz="1100" dirty="0">
                <a:latin typeface="Arial"/>
                <a:cs typeface="Arial"/>
              </a:rPr>
              <a:t>:</a:t>
            </a:r>
          </a:p>
          <a:p>
            <a:pPr marL="469900" indent="-184150">
              <a:lnSpc>
                <a:spcPct val="100000"/>
              </a:lnSpc>
              <a:spcBef>
                <a:spcPts val="130"/>
              </a:spcBef>
              <a:buAutoNum type="romanLcPeriod"/>
              <a:tabLst>
                <a:tab pos="469900" algn="l"/>
              </a:tabLst>
            </a:pPr>
            <a:r>
              <a:rPr sz="1100" spc="-5" dirty="0">
                <a:latin typeface="Arial"/>
                <a:cs typeface="Arial"/>
              </a:rPr>
              <a:t>Installs, enables, and starts the Apache HTTP Server.</a:t>
            </a:r>
            <a:endParaRPr sz="1100" dirty="0">
              <a:latin typeface="Arial"/>
              <a:cs typeface="Arial"/>
            </a:endParaRPr>
          </a:p>
          <a:p>
            <a:pPr marL="469900" indent="-215265">
              <a:lnSpc>
                <a:spcPct val="100000"/>
              </a:lnSpc>
              <a:spcBef>
                <a:spcPts val="145"/>
              </a:spcBef>
              <a:buAutoNum type="romanLcPeriod"/>
              <a:tabLst>
                <a:tab pos="469900" algn="l"/>
              </a:tabLst>
            </a:pPr>
            <a:r>
              <a:rPr sz="1100" spc="-5" dirty="0">
                <a:latin typeface="Arial"/>
                <a:cs typeface="Arial"/>
              </a:rPr>
              <a:t>Creates an index.html page with </a:t>
            </a:r>
            <a:r>
              <a:rPr sz="1100" dirty="0">
                <a:latin typeface="Arial"/>
                <a:cs typeface="Arial"/>
              </a:rPr>
              <a:t>a</a:t>
            </a:r>
            <a:r>
              <a:rPr sz="1100" spc="-5" dirty="0">
                <a:latin typeface="Arial"/>
                <a:cs typeface="Arial"/>
              </a:rPr>
              <a:t> message.</a:t>
            </a:r>
            <a:endParaRPr sz="1100" dirty="0">
              <a:latin typeface="Arial"/>
              <a:cs typeface="Arial"/>
            </a:endParaRPr>
          </a:p>
        </p:txBody>
      </p:sp>
      <p:sp>
        <p:nvSpPr>
          <p:cNvPr id="11" name="object 11"/>
          <p:cNvSpPr/>
          <p:nvPr/>
        </p:nvSpPr>
        <p:spPr>
          <a:xfrm>
            <a:off x="3562565" y="4141348"/>
            <a:ext cx="1047750" cy="197708"/>
          </a:xfrm>
          <a:prstGeom prst="rect">
            <a:avLst/>
          </a:prstGeom>
          <a:blipFill>
            <a:blip r:embed="rId4" cstate="print"/>
            <a:stretch>
              <a:fillRect/>
            </a:stretch>
          </a:blipFill>
        </p:spPr>
        <p:txBody>
          <a:bodyPr wrap="square" lIns="0" tIns="0" rIns="0" bIns="0" rtlCol="0"/>
          <a:lstStyle/>
          <a:p>
            <a:endParaRPr dirty="0"/>
          </a:p>
        </p:txBody>
      </p:sp>
      <p:grpSp>
        <p:nvGrpSpPr>
          <p:cNvPr id="12" name="object 12"/>
          <p:cNvGrpSpPr/>
          <p:nvPr/>
        </p:nvGrpSpPr>
        <p:grpSpPr>
          <a:xfrm>
            <a:off x="502286" y="197485"/>
            <a:ext cx="6574155" cy="2821940"/>
            <a:chOff x="502286" y="197485"/>
            <a:chExt cx="6574155" cy="2821940"/>
          </a:xfrm>
        </p:grpSpPr>
        <p:sp>
          <p:nvSpPr>
            <p:cNvPr id="13" name="object 13"/>
            <p:cNvSpPr/>
            <p:nvPr/>
          </p:nvSpPr>
          <p:spPr>
            <a:xfrm>
              <a:off x="6149340" y="197485"/>
              <a:ext cx="715644" cy="715645"/>
            </a:xfrm>
            <a:prstGeom prst="rect">
              <a:avLst/>
            </a:prstGeom>
            <a:blipFill>
              <a:blip r:embed="rId5" cstate="print"/>
              <a:stretch>
                <a:fillRect/>
              </a:stretch>
            </a:blipFill>
          </p:spPr>
          <p:txBody>
            <a:bodyPr wrap="square" lIns="0" tIns="0" rIns="0" bIns="0" rtlCol="0"/>
            <a:lstStyle/>
            <a:p>
              <a:endParaRPr dirty="0"/>
            </a:p>
          </p:txBody>
        </p:sp>
        <p:sp>
          <p:nvSpPr>
            <p:cNvPr id="14" name="object 14"/>
            <p:cNvSpPr/>
            <p:nvPr/>
          </p:nvSpPr>
          <p:spPr>
            <a:xfrm>
              <a:off x="511811" y="1656562"/>
              <a:ext cx="6555105" cy="1353185"/>
            </a:xfrm>
            <a:custGeom>
              <a:avLst/>
              <a:gdLst/>
              <a:ahLst/>
              <a:cxnLst/>
              <a:rect l="l" t="t" r="r" b="b"/>
              <a:pathLst>
                <a:path w="6555105" h="1353185">
                  <a:moveTo>
                    <a:pt x="225536" y="0"/>
                  </a:moveTo>
                  <a:lnTo>
                    <a:pt x="6555103" y="0"/>
                  </a:lnTo>
                  <a:lnTo>
                    <a:pt x="6555103" y="1127650"/>
                  </a:lnTo>
                  <a:lnTo>
                    <a:pt x="6550521" y="1173104"/>
                  </a:lnTo>
                  <a:lnTo>
                    <a:pt x="6537380" y="1215440"/>
                  </a:lnTo>
                  <a:lnTo>
                    <a:pt x="6516587" y="1253751"/>
                  </a:lnTo>
                  <a:lnTo>
                    <a:pt x="6489048" y="1287130"/>
                  </a:lnTo>
                  <a:lnTo>
                    <a:pt x="6455671" y="1314671"/>
                  </a:lnTo>
                  <a:lnTo>
                    <a:pt x="6417361" y="1335466"/>
                  </a:lnTo>
                  <a:lnTo>
                    <a:pt x="6375026" y="1348608"/>
                  </a:lnTo>
                  <a:lnTo>
                    <a:pt x="6329573" y="1353190"/>
                  </a:lnTo>
                  <a:lnTo>
                    <a:pt x="0" y="1353190"/>
                  </a:lnTo>
                  <a:lnTo>
                    <a:pt x="0" y="225537"/>
                  </a:lnTo>
                  <a:lnTo>
                    <a:pt x="4582" y="180083"/>
                  </a:lnTo>
                  <a:lnTo>
                    <a:pt x="17723" y="137747"/>
                  </a:lnTo>
                  <a:lnTo>
                    <a:pt x="38518" y="99437"/>
                  </a:lnTo>
                  <a:lnTo>
                    <a:pt x="66058" y="66058"/>
                  </a:lnTo>
                  <a:lnTo>
                    <a:pt x="99436" y="38518"/>
                  </a:lnTo>
                  <a:lnTo>
                    <a:pt x="137747" y="17723"/>
                  </a:lnTo>
                  <a:lnTo>
                    <a:pt x="180082" y="4582"/>
                  </a:lnTo>
                  <a:lnTo>
                    <a:pt x="225536" y="0"/>
                  </a:lnTo>
                  <a:close/>
                </a:path>
              </a:pathLst>
            </a:custGeom>
            <a:ln w="19050">
              <a:solidFill>
                <a:srgbClr val="00B0F0"/>
              </a:solidFill>
            </a:ln>
          </p:spPr>
          <p:txBody>
            <a:bodyPr wrap="square" lIns="0" tIns="0" rIns="0" bIns="0" rtlCol="0"/>
            <a:lstStyle/>
            <a:p>
              <a:endParaRPr dirty="0"/>
            </a:p>
          </p:txBody>
        </p:sp>
      </p:grpSp>
      <p:sp>
        <p:nvSpPr>
          <p:cNvPr id="15" name="object 15"/>
          <p:cNvSpPr txBox="1"/>
          <p:nvPr/>
        </p:nvSpPr>
        <p:spPr>
          <a:xfrm>
            <a:off x="499365" y="2463799"/>
            <a:ext cx="6642734" cy="4337685"/>
          </a:xfrm>
          <a:prstGeom prst="rect">
            <a:avLst/>
          </a:prstGeom>
        </p:spPr>
        <p:txBody>
          <a:bodyPr vert="horz" wrap="square" lIns="0" tIns="12700" rIns="0" bIns="0" rtlCol="0">
            <a:spAutoFit/>
          </a:bodyPr>
          <a:lstStyle/>
          <a:p>
            <a:pPr marL="178435" marR="350520">
              <a:lnSpc>
                <a:spcPct val="110000"/>
              </a:lnSpc>
              <a:spcBef>
                <a:spcPts val="100"/>
              </a:spcBef>
            </a:pPr>
            <a:r>
              <a:rPr sz="1200" spc="-5" dirty="0">
                <a:latin typeface="Carlito"/>
                <a:cs typeface="Carlito"/>
              </a:rPr>
              <a:t>When you </a:t>
            </a:r>
            <a:r>
              <a:rPr sz="1200" dirty="0">
                <a:latin typeface="Carlito"/>
                <a:cs typeface="Carlito"/>
              </a:rPr>
              <a:t>create </a:t>
            </a:r>
            <a:r>
              <a:rPr sz="1200" spc="-5" dirty="0">
                <a:latin typeface="Carlito"/>
                <a:cs typeface="Carlito"/>
              </a:rPr>
              <a:t>your AWS account, AWS creates </a:t>
            </a:r>
            <a:r>
              <a:rPr sz="1200" dirty="0">
                <a:latin typeface="Carlito"/>
                <a:cs typeface="Carlito"/>
              </a:rPr>
              <a:t>a default Amazon Virtual Private </a:t>
            </a:r>
            <a:r>
              <a:rPr sz="1200" spc="-5" dirty="0">
                <a:latin typeface="Carlito"/>
                <a:cs typeface="Carlito"/>
              </a:rPr>
              <a:t>Cloud (Amazon  </a:t>
            </a:r>
            <a:r>
              <a:rPr sz="1200" dirty="0">
                <a:latin typeface="Carlito"/>
                <a:cs typeface="Carlito"/>
              </a:rPr>
              <a:t>VPC) </a:t>
            </a:r>
            <a:r>
              <a:rPr sz="1200" spc="-5" dirty="0">
                <a:latin typeface="Carlito"/>
                <a:cs typeface="Carlito"/>
              </a:rPr>
              <a:t>for you </a:t>
            </a:r>
            <a:r>
              <a:rPr sz="1200" dirty="0">
                <a:latin typeface="Carlito"/>
                <a:cs typeface="Carlito"/>
              </a:rPr>
              <a:t>in </a:t>
            </a:r>
            <a:r>
              <a:rPr sz="1200" spc="-5" dirty="0">
                <a:latin typeface="Carlito"/>
                <a:cs typeface="Carlito"/>
              </a:rPr>
              <a:t>each region. Your </a:t>
            </a:r>
            <a:r>
              <a:rPr sz="1200" dirty="0">
                <a:latin typeface="Carlito"/>
                <a:cs typeface="Carlito"/>
              </a:rPr>
              <a:t>default Amazon VPC </a:t>
            </a:r>
            <a:r>
              <a:rPr sz="1200" spc="-5" dirty="0">
                <a:latin typeface="Carlito"/>
                <a:cs typeface="Carlito"/>
              </a:rPr>
              <a:t>contains </a:t>
            </a:r>
            <a:r>
              <a:rPr sz="1200" dirty="0">
                <a:latin typeface="Carlito"/>
                <a:cs typeface="Carlito"/>
              </a:rPr>
              <a:t>a default</a:t>
            </a:r>
            <a:r>
              <a:rPr sz="1200" spc="15" dirty="0">
                <a:latin typeface="Carlito"/>
                <a:cs typeface="Carlito"/>
              </a:rPr>
              <a:t> </a:t>
            </a:r>
            <a:r>
              <a:rPr sz="1200" dirty="0">
                <a:latin typeface="Carlito"/>
                <a:cs typeface="Carlito"/>
              </a:rPr>
              <a:t>subnet.</a:t>
            </a:r>
          </a:p>
          <a:p>
            <a:pPr>
              <a:lnSpc>
                <a:spcPct val="100000"/>
              </a:lnSpc>
              <a:spcBef>
                <a:spcPts val="15"/>
              </a:spcBef>
            </a:pPr>
            <a:endParaRPr sz="1700" dirty="0">
              <a:latin typeface="Carlito"/>
              <a:cs typeface="Carlito"/>
            </a:endParaRPr>
          </a:p>
          <a:p>
            <a:pPr marL="12700">
              <a:lnSpc>
                <a:spcPct val="100000"/>
              </a:lnSpc>
            </a:pPr>
            <a:r>
              <a:rPr sz="1400" b="1" spc="-5" dirty="0">
                <a:latin typeface="Arial"/>
                <a:cs typeface="Arial"/>
              </a:rPr>
              <a:t>Launch an Amazon EC2</a:t>
            </a:r>
            <a:r>
              <a:rPr sz="1400" b="1" spc="-15" dirty="0">
                <a:latin typeface="Arial"/>
                <a:cs typeface="Arial"/>
              </a:rPr>
              <a:t> </a:t>
            </a:r>
            <a:r>
              <a:rPr sz="1400" b="1" spc="-5" dirty="0">
                <a:latin typeface="Arial"/>
                <a:cs typeface="Arial"/>
              </a:rPr>
              <a:t>instance</a:t>
            </a:r>
            <a:endParaRPr sz="1400" dirty="0">
              <a:latin typeface="Arial"/>
              <a:cs typeface="Arial"/>
            </a:endParaRPr>
          </a:p>
          <a:p>
            <a:pPr marL="12700" marR="68580">
              <a:lnSpc>
                <a:spcPct val="102699"/>
              </a:lnSpc>
              <a:spcBef>
                <a:spcPts val="855"/>
              </a:spcBef>
            </a:pPr>
            <a:r>
              <a:rPr sz="1100" spc="-5" dirty="0">
                <a:latin typeface="Arial"/>
                <a:cs typeface="Arial"/>
              </a:rPr>
              <a:t>Our first requirement is that our product team would like </a:t>
            </a:r>
            <a:r>
              <a:rPr sz="1100" dirty="0">
                <a:latin typeface="Arial"/>
                <a:cs typeface="Arial"/>
              </a:rPr>
              <a:t>a </a:t>
            </a:r>
            <a:r>
              <a:rPr sz="1100" spc="-5" dirty="0">
                <a:latin typeface="Arial"/>
                <a:cs typeface="Arial"/>
              </a:rPr>
              <a:t>Linux webserver that has Apache installed on it.  They would also like for it to be publicly accessible, so let’s get</a:t>
            </a:r>
            <a:r>
              <a:rPr sz="1100" spc="5" dirty="0">
                <a:latin typeface="Arial"/>
                <a:cs typeface="Arial"/>
              </a:rPr>
              <a:t> </a:t>
            </a:r>
            <a:r>
              <a:rPr sz="1100" spc="-5" dirty="0">
                <a:latin typeface="Arial"/>
                <a:cs typeface="Arial"/>
              </a:rPr>
              <a:t>going.</a:t>
            </a:r>
            <a:endParaRPr sz="1100" dirty="0">
              <a:latin typeface="Arial"/>
              <a:cs typeface="Arial"/>
            </a:endParaRPr>
          </a:p>
          <a:p>
            <a:pPr marL="469900" indent="-229235">
              <a:lnSpc>
                <a:spcPct val="100000"/>
              </a:lnSpc>
              <a:spcBef>
                <a:spcPts val="840"/>
              </a:spcBef>
              <a:buAutoNum type="arabicPeriod"/>
              <a:tabLst>
                <a:tab pos="469900" algn="l"/>
              </a:tabLst>
            </a:pPr>
            <a:r>
              <a:rPr sz="1100" spc="-5" dirty="0">
                <a:latin typeface="Arial"/>
                <a:cs typeface="Arial"/>
              </a:rPr>
              <a:t>In the </a:t>
            </a:r>
            <a:r>
              <a:rPr sz="1100" b="1" spc="-5" dirty="0">
                <a:latin typeface="Arial"/>
                <a:cs typeface="Arial"/>
              </a:rPr>
              <a:t>AWS Management Console</a:t>
            </a:r>
            <a:r>
              <a:rPr sz="1100" spc="-5" dirty="0">
                <a:latin typeface="Arial"/>
                <a:cs typeface="Arial"/>
              </a:rPr>
              <a:t>, find and select the Amazon EC2</a:t>
            </a:r>
            <a:r>
              <a:rPr sz="1100" spc="15" dirty="0">
                <a:latin typeface="Arial"/>
                <a:cs typeface="Arial"/>
              </a:rPr>
              <a:t> </a:t>
            </a:r>
            <a:r>
              <a:rPr sz="1100" spc="-5" dirty="0">
                <a:latin typeface="Arial"/>
                <a:cs typeface="Arial"/>
              </a:rPr>
              <a:t>dashboard</a:t>
            </a:r>
            <a:endParaRPr sz="1100" dirty="0">
              <a:latin typeface="Arial"/>
              <a:cs typeface="Arial"/>
            </a:endParaRPr>
          </a:p>
          <a:p>
            <a:pPr marL="469900" indent="-229235">
              <a:lnSpc>
                <a:spcPct val="100000"/>
              </a:lnSpc>
              <a:spcBef>
                <a:spcPts val="900"/>
              </a:spcBef>
              <a:buAutoNum type="arabicPeriod"/>
              <a:tabLst>
                <a:tab pos="469900" algn="l"/>
              </a:tabLst>
            </a:pPr>
            <a:r>
              <a:rPr sz="1100" spc="-5" dirty="0">
                <a:latin typeface="Arial"/>
                <a:cs typeface="Arial"/>
              </a:rPr>
              <a:t>From the Amazon </a:t>
            </a:r>
            <a:r>
              <a:rPr sz="1100" b="1" spc="-5" dirty="0">
                <a:latin typeface="Arial"/>
                <a:cs typeface="Arial"/>
              </a:rPr>
              <a:t>EC2 dashboard</a:t>
            </a:r>
            <a:r>
              <a:rPr sz="1100" spc="-5" dirty="0">
                <a:latin typeface="Arial"/>
                <a:cs typeface="Arial"/>
              </a:rPr>
              <a:t>,</a:t>
            </a:r>
            <a:r>
              <a:rPr sz="1100" spc="-10" dirty="0">
                <a:latin typeface="Arial"/>
                <a:cs typeface="Arial"/>
              </a:rPr>
              <a:t> </a:t>
            </a:r>
            <a:r>
              <a:rPr sz="1100" spc="-5" dirty="0">
                <a:latin typeface="Arial"/>
                <a:cs typeface="Arial"/>
              </a:rPr>
              <a:t>click</a:t>
            </a:r>
            <a:endParaRPr sz="1100" dirty="0">
              <a:latin typeface="Arial"/>
              <a:cs typeface="Arial"/>
            </a:endParaRPr>
          </a:p>
          <a:p>
            <a:pPr marL="469265" marR="5080" indent="-228600">
              <a:lnSpc>
                <a:spcPts val="1460"/>
              </a:lnSpc>
              <a:spcBef>
                <a:spcPts val="60"/>
              </a:spcBef>
              <a:buAutoNum type="arabicPeriod"/>
              <a:tabLst>
                <a:tab pos="469900" algn="l"/>
              </a:tabLst>
            </a:pPr>
            <a:r>
              <a:rPr sz="1100" spc="-5" dirty="0">
                <a:latin typeface="Arial"/>
                <a:cs typeface="Arial"/>
              </a:rPr>
              <a:t>Notice the variety of AMIs located on the AMI page. These are different templates for different types  of machines. Select the </a:t>
            </a:r>
            <a:r>
              <a:rPr sz="1100" b="1" spc="-5" dirty="0">
                <a:latin typeface="Arial"/>
                <a:cs typeface="Arial"/>
              </a:rPr>
              <a:t>Amazon Linux </a:t>
            </a:r>
            <a:r>
              <a:rPr sz="1100" b="1" dirty="0">
                <a:latin typeface="Arial"/>
                <a:cs typeface="Arial"/>
              </a:rPr>
              <a:t>2 </a:t>
            </a:r>
            <a:r>
              <a:rPr sz="1100" b="1" spc="-5" dirty="0">
                <a:latin typeface="Arial"/>
                <a:cs typeface="Arial"/>
              </a:rPr>
              <a:t>AMI</a:t>
            </a:r>
            <a:r>
              <a:rPr sz="1100" b="1" spc="-10" dirty="0">
                <a:latin typeface="Arial"/>
                <a:cs typeface="Arial"/>
              </a:rPr>
              <a:t> </a:t>
            </a:r>
            <a:r>
              <a:rPr sz="1100" spc="-5" dirty="0">
                <a:latin typeface="Arial"/>
                <a:cs typeface="Arial"/>
              </a:rPr>
              <a:t>(HVM)</a:t>
            </a:r>
            <a:endParaRPr sz="1100" dirty="0">
              <a:latin typeface="Arial"/>
              <a:cs typeface="Arial"/>
            </a:endParaRPr>
          </a:p>
          <a:p>
            <a:pPr marL="469900" indent="-229235">
              <a:lnSpc>
                <a:spcPct val="100000"/>
              </a:lnSpc>
              <a:spcBef>
                <a:spcPts val="65"/>
              </a:spcBef>
              <a:buAutoNum type="arabicPeriod"/>
              <a:tabLst>
                <a:tab pos="469900" algn="l"/>
              </a:tabLst>
            </a:pPr>
            <a:r>
              <a:rPr sz="1100" spc="-5" dirty="0">
                <a:latin typeface="Arial"/>
                <a:cs typeface="Arial"/>
              </a:rPr>
              <a:t>Notice the variety of instance types available. Select the </a:t>
            </a:r>
            <a:r>
              <a:rPr sz="1100" b="1" spc="-5" dirty="0">
                <a:latin typeface="Arial"/>
                <a:cs typeface="Arial"/>
              </a:rPr>
              <a:t>t2.micro</a:t>
            </a:r>
            <a:r>
              <a:rPr sz="1100" b="1" spc="10" dirty="0">
                <a:latin typeface="Arial"/>
                <a:cs typeface="Arial"/>
              </a:rPr>
              <a:t> </a:t>
            </a:r>
            <a:r>
              <a:rPr sz="1100" b="1" spc="-5" dirty="0">
                <a:latin typeface="Arial"/>
                <a:cs typeface="Arial"/>
              </a:rPr>
              <a:t>instance</a:t>
            </a:r>
            <a:r>
              <a:rPr sz="1100" spc="-5" dirty="0">
                <a:latin typeface="Arial"/>
                <a:cs typeface="Arial"/>
              </a:rPr>
              <a:t>.</a:t>
            </a:r>
            <a:endParaRPr sz="1100" dirty="0">
              <a:latin typeface="Arial"/>
              <a:cs typeface="Arial"/>
            </a:endParaRPr>
          </a:p>
          <a:p>
            <a:pPr marL="469900" indent="-229235">
              <a:lnSpc>
                <a:spcPct val="100000"/>
              </a:lnSpc>
              <a:spcBef>
                <a:spcPts val="145"/>
              </a:spcBef>
              <a:buAutoNum type="arabicPeriod"/>
              <a:tabLst>
                <a:tab pos="469900" algn="l"/>
              </a:tabLst>
            </a:pPr>
            <a:r>
              <a:rPr sz="1100" spc="-5" dirty="0">
                <a:latin typeface="Arial"/>
                <a:cs typeface="Arial"/>
              </a:rPr>
              <a:t>Select Next: </a:t>
            </a:r>
            <a:r>
              <a:rPr sz="1100" b="1" spc="-5" dirty="0">
                <a:latin typeface="Arial"/>
                <a:cs typeface="Arial"/>
              </a:rPr>
              <a:t>Configure Instance</a:t>
            </a:r>
            <a:r>
              <a:rPr sz="1100" b="1" spc="-10" dirty="0">
                <a:latin typeface="Arial"/>
                <a:cs typeface="Arial"/>
              </a:rPr>
              <a:t> </a:t>
            </a:r>
            <a:r>
              <a:rPr sz="1100" b="1" spc="-5" dirty="0">
                <a:latin typeface="Arial"/>
                <a:cs typeface="Arial"/>
              </a:rPr>
              <a:t>Details</a:t>
            </a:r>
            <a:endParaRPr sz="1100" dirty="0">
              <a:latin typeface="Arial"/>
              <a:cs typeface="Arial"/>
            </a:endParaRPr>
          </a:p>
          <a:p>
            <a:pPr marL="240665" marR="41275">
              <a:lnSpc>
                <a:spcPct val="110500"/>
              </a:lnSpc>
              <a:spcBef>
                <a:spcPts val="785"/>
              </a:spcBef>
            </a:pPr>
            <a:r>
              <a:rPr sz="1100" spc="-5" dirty="0">
                <a:latin typeface="Arial"/>
                <a:cs typeface="Arial"/>
              </a:rPr>
              <a:t>Because this is just </a:t>
            </a:r>
            <a:r>
              <a:rPr sz="1100" dirty="0">
                <a:latin typeface="Arial"/>
                <a:cs typeface="Arial"/>
              </a:rPr>
              <a:t>a </a:t>
            </a:r>
            <a:r>
              <a:rPr sz="1100" spc="-5" dirty="0">
                <a:latin typeface="Arial"/>
                <a:cs typeface="Arial"/>
              </a:rPr>
              <a:t>POC, </a:t>
            </a:r>
            <a:r>
              <a:rPr sz="1100" dirty="0">
                <a:latin typeface="Arial"/>
                <a:cs typeface="Arial"/>
              </a:rPr>
              <a:t>we </a:t>
            </a:r>
            <a:r>
              <a:rPr sz="1100" spc="-5" dirty="0">
                <a:latin typeface="Arial"/>
                <a:cs typeface="Arial"/>
              </a:rPr>
              <a:t>are going to use our default Amazon VPC and launch our Amazon EC2  instance into the default public subnet where it will automatically assign our virtual machine </a:t>
            </a:r>
            <a:r>
              <a:rPr sz="1100" dirty="0">
                <a:latin typeface="Arial"/>
                <a:cs typeface="Arial"/>
              </a:rPr>
              <a:t>a </a:t>
            </a:r>
            <a:r>
              <a:rPr sz="1100" spc="-5" dirty="0">
                <a:latin typeface="Arial"/>
                <a:cs typeface="Arial"/>
              </a:rPr>
              <a:t>public IP  address.</a:t>
            </a:r>
            <a:endParaRPr sz="1100" dirty="0">
              <a:latin typeface="Arial"/>
              <a:cs typeface="Arial"/>
            </a:endParaRPr>
          </a:p>
          <a:p>
            <a:pPr marL="469265" marR="38100" indent="-228600">
              <a:lnSpc>
                <a:spcPct val="110000"/>
              </a:lnSpc>
              <a:spcBef>
                <a:spcPts val="790"/>
              </a:spcBef>
              <a:buAutoNum type="arabicPeriod" startAt="6"/>
              <a:tabLst>
                <a:tab pos="469900" algn="l"/>
              </a:tabLst>
            </a:pPr>
            <a:r>
              <a:rPr sz="1100" spc="-5" dirty="0">
                <a:latin typeface="Arial"/>
                <a:cs typeface="Arial"/>
              </a:rPr>
              <a:t>Accept the default settings for the </a:t>
            </a:r>
            <a:r>
              <a:rPr sz="1100" b="1" spc="-5" dirty="0">
                <a:latin typeface="Arial"/>
                <a:cs typeface="Arial"/>
              </a:rPr>
              <a:t>Step 3: Configure Instance Details </a:t>
            </a:r>
            <a:r>
              <a:rPr sz="1100" spc="-5" dirty="0">
                <a:latin typeface="Arial"/>
                <a:cs typeface="Arial"/>
              </a:rPr>
              <a:t>page and scroll down to the  bottom to see the </a:t>
            </a:r>
            <a:r>
              <a:rPr sz="1100" b="1" spc="-5" dirty="0">
                <a:latin typeface="Arial"/>
                <a:cs typeface="Arial"/>
              </a:rPr>
              <a:t>Advanced Details </a:t>
            </a:r>
            <a:r>
              <a:rPr sz="1100" spc="-5" dirty="0">
                <a:latin typeface="Arial"/>
                <a:cs typeface="Arial"/>
              </a:rPr>
              <a:t>section.</a:t>
            </a:r>
            <a:endParaRPr sz="1100" dirty="0">
              <a:latin typeface="Arial"/>
              <a:cs typeface="Arial"/>
            </a:endParaRPr>
          </a:p>
          <a:p>
            <a:pPr marL="927100" lvl="1" indent="-229235">
              <a:lnSpc>
                <a:spcPct val="100000"/>
              </a:lnSpc>
              <a:spcBef>
                <a:spcPts val="145"/>
              </a:spcBef>
              <a:buAutoNum type="alphaLcPeriod"/>
              <a:tabLst>
                <a:tab pos="927100" algn="l"/>
              </a:tabLst>
            </a:pPr>
            <a:r>
              <a:rPr sz="1100" spc="-5" dirty="0">
                <a:latin typeface="Arial"/>
                <a:cs typeface="Arial"/>
              </a:rPr>
              <a:t>Expand Advanced Details. </a:t>
            </a:r>
            <a:r>
              <a:rPr sz="1100" dirty="0">
                <a:latin typeface="Arial"/>
                <a:cs typeface="Arial"/>
              </a:rPr>
              <a:t>A </a:t>
            </a:r>
            <a:r>
              <a:rPr sz="1100" spc="-5" dirty="0">
                <a:latin typeface="Arial"/>
                <a:cs typeface="Arial"/>
              </a:rPr>
              <a:t>field for user data will appear.</a:t>
            </a:r>
            <a:endParaRPr sz="1100" dirty="0">
              <a:latin typeface="Arial"/>
              <a:cs typeface="Arial"/>
            </a:endParaRPr>
          </a:p>
          <a:p>
            <a:pPr marL="927100" lvl="1" indent="-229235">
              <a:lnSpc>
                <a:spcPct val="100000"/>
              </a:lnSpc>
              <a:spcBef>
                <a:spcPts val="135"/>
              </a:spcBef>
              <a:buAutoNum type="alphaLcPeriod"/>
              <a:tabLst>
                <a:tab pos="927100" algn="l"/>
              </a:tabLst>
            </a:pPr>
            <a:r>
              <a:rPr sz="1100" spc="-5" dirty="0">
                <a:latin typeface="Arial"/>
                <a:cs typeface="Arial"/>
              </a:rPr>
              <a:t>Copy the following commands and paste them into the </a:t>
            </a:r>
            <a:r>
              <a:rPr sz="1100" b="1" spc="-5" dirty="0">
                <a:latin typeface="Arial"/>
                <a:cs typeface="Arial"/>
              </a:rPr>
              <a:t>user data </a:t>
            </a:r>
            <a:r>
              <a:rPr sz="1100" spc="-5" dirty="0">
                <a:latin typeface="Arial"/>
                <a:cs typeface="Arial"/>
              </a:rPr>
              <a:t>field. (This is</a:t>
            </a:r>
            <a:r>
              <a:rPr sz="1100" spc="40" dirty="0">
                <a:latin typeface="Arial"/>
                <a:cs typeface="Arial"/>
              </a:rPr>
              <a:t> </a:t>
            </a:r>
            <a:r>
              <a:rPr sz="1100" spc="-5" dirty="0">
                <a:latin typeface="Arial"/>
                <a:cs typeface="Arial"/>
              </a:rPr>
              <a:t>called</a:t>
            </a:r>
            <a:endParaRPr sz="1100" dirty="0">
              <a:latin typeface="Arial"/>
              <a:cs typeface="Arial"/>
            </a:endParaRPr>
          </a:p>
          <a:p>
            <a:pPr marL="926465">
              <a:lnSpc>
                <a:spcPct val="100000"/>
              </a:lnSpc>
              <a:spcBef>
                <a:spcPts val="140"/>
              </a:spcBef>
            </a:pPr>
            <a:r>
              <a:rPr sz="1100" i="1" spc="-5" dirty="0">
                <a:latin typeface="Arial"/>
                <a:cs typeface="Arial"/>
              </a:rPr>
              <a:t>bootstrapping</a:t>
            </a:r>
            <a:r>
              <a:rPr sz="1100" spc="-5" dirty="0">
                <a:latin typeface="Arial"/>
                <a:cs typeface="Arial"/>
              </a:rPr>
              <a:t>, providing code that runs when </a:t>
            </a:r>
            <a:r>
              <a:rPr sz="1100" dirty="0">
                <a:latin typeface="Arial"/>
                <a:cs typeface="Arial"/>
              </a:rPr>
              <a:t>a </a:t>
            </a:r>
            <a:r>
              <a:rPr sz="1100" spc="-5" dirty="0">
                <a:latin typeface="Arial"/>
                <a:cs typeface="Arial"/>
              </a:rPr>
              <a:t>computer starts</a:t>
            </a:r>
            <a:r>
              <a:rPr sz="1100" dirty="0">
                <a:latin typeface="Arial"/>
                <a:cs typeface="Arial"/>
              </a:rPr>
              <a:t> </a:t>
            </a:r>
            <a:r>
              <a:rPr sz="1100" spc="-5" dirty="0">
                <a:latin typeface="Arial"/>
                <a:cs typeface="Arial"/>
              </a:rPr>
              <a:t>up.)</a:t>
            </a:r>
            <a:endParaRPr sz="1100" dirty="0">
              <a:latin typeface="Arial"/>
              <a:cs typeface="Arial"/>
            </a:endParaRPr>
          </a:p>
        </p:txBody>
      </p:sp>
      <p:grpSp>
        <p:nvGrpSpPr>
          <p:cNvPr id="16" name="object 16"/>
          <p:cNvGrpSpPr/>
          <p:nvPr/>
        </p:nvGrpSpPr>
        <p:grpSpPr>
          <a:xfrm>
            <a:off x="788611" y="1778507"/>
            <a:ext cx="2664460" cy="609600"/>
            <a:chOff x="788611" y="1778507"/>
            <a:chExt cx="2664460" cy="609600"/>
          </a:xfrm>
        </p:grpSpPr>
        <p:sp>
          <p:nvSpPr>
            <p:cNvPr id="17" name="object 17"/>
            <p:cNvSpPr/>
            <p:nvPr/>
          </p:nvSpPr>
          <p:spPr>
            <a:xfrm>
              <a:off x="788611" y="1778507"/>
              <a:ext cx="609594" cy="609092"/>
            </a:xfrm>
            <a:prstGeom prst="rect">
              <a:avLst/>
            </a:prstGeom>
            <a:blipFill>
              <a:blip r:embed="rId6" cstate="print"/>
              <a:stretch>
                <a:fillRect/>
              </a:stretch>
            </a:blipFill>
          </p:spPr>
          <p:txBody>
            <a:bodyPr wrap="square" lIns="0" tIns="0" rIns="0" bIns="0" rtlCol="0"/>
            <a:lstStyle/>
            <a:p>
              <a:endParaRPr dirty="0"/>
            </a:p>
          </p:txBody>
        </p:sp>
        <p:sp>
          <p:nvSpPr>
            <p:cNvPr id="18" name="object 18"/>
            <p:cNvSpPr/>
            <p:nvPr/>
          </p:nvSpPr>
          <p:spPr>
            <a:xfrm>
              <a:off x="1471409" y="1904999"/>
              <a:ext cx="1981200" cy="482600"/>
            </a:xfrm>
            <a:prstGeom prst="rect">
              <a:avLst/>
            </a:prstGeom>
            <a:blipFill>
              <a:blip r:embed="rId7" cstate="print"/>
              <a:stretch>
                <a:fillRect/>
              </a:stretch>
            </a:blipFill>
          </p:spPr>
          <p:txBody>
            <a:bodyPr wrap="square" lIns="0" tIns="0" rIns="0" bIns="0" rtlCol="0"/>
            <a:lstStyle/>
            <a:p>
              <a:endParaRPr dirty="0"/>
            </a:p>
          </p:txBody>
        </p:sp>
      </p:grpSp>
      <p:sp>
        <p:nvSpPr>
          <p:cNvPr id="19" name="object 19"/>
          <p:cNvSpPr txBox="1"/>
          <p:nvPr/>
        </p:nvSpPr>
        <p:spPr>
          <a:xfrm>
            <a:off x="1628775" y="6914438"/>
            <a:ext cx="4500245" cy="1234440"/>
          </a:xfrm>
          <a:prstGeom prst="rect">
            <a:avLst/>
          </a:prstGeom>
          <a:ln w="6350">
            <a:solidFill>
              <a:srgbClr val="000000"/>
            </a:solidFill>
          </a:ln>
        </p:spPr>
        <p:txBody>
          <a:bodyPr vert="horz" wrap="square" lIns="0" tIns="36830" rIns="0" bIns="0" rtlCol="0">
            <a:spAutoFit/>
          </a:bodyPr>
          <a:lstStyle/>
          <a:p>
            <a:pPr marL="94615">
              <a:lnSpc>
                <a:spcPts val="1300"/>
              </a:lnSpc>
              <a:spcBef>
                <a:spcPts val="290"/>
              </a:spcBef>
            </a:pPr>
            <a:r>
              <a:rPr sz="1100" spc="110" dirty="0">
                <a:latin typeface="Arial"/>
                <a:cs typeface="Arial"/>
              </a:rPr>
              <a:t>#!/bin/bash</a:t>
            </a:r>
            <a:endParaRPr sz="1100" dirty="0">
              <a:latin typeface="Arial"/>
              <a:cs typeface="Arial"/>
            </a:endParaRPr>
          </a:p>
          <a:p>
            <a:pPr marL="94615" marR="2707005">
              <a:lnSpc>
                <a:spcPct val="97700"/>
              </a:lnSpc>
              <a:spcBef>
                <a:spcPts val="10"/>
              </a:spcBef>
            </a:pPr>
            <a:r>
              <a:rPr sz="1100" spc="-90" dirty="0">
                <a:latin typeface="Arial"/>
                <a:cs typeface="Arial"/>
              </a:rPr>
              <a:t>yum </a:t>
            </a:r>
            <a:r>
              <a:rPr sz="1100" spc="145" dirty="0">
                <a:latin typeface="Arial"/>
                <a:cs typeface="Arial"/>
              </a:rPr>
              <a:t>-y </a:t>
            </a:r>
            <a:r>
              <a:rPr sz="1100" spc="200" dirty="0">
                <a:latin typeface="Arial"/>
                <a:cs typeface="Arial"/>
              </a:rPr>
              <a:t>install </a:t>
            </a:r>
            <a:r>
              <a:rPr sz="1100" spc="110" dirty="0">
                <a:latin typeface="Arial"/>
                <a:cs typeface="Arial"/>
              </a:rPr>
              <a:t>httpd  </a:t>
            </a:r>
            <a:r>
              <a:rPr sz="1100" spc="90" dirty="0">
                <a:latin typeface="Arial"/>
                <a:cs typeface="Arial"/>
              </a:rPr>
              <a:t>systemctl </a:t>
            </a:r>
            <a:r>
              <a:rPr sz="1100" spc="50" dirty="0">
                <a:latin typeface="Arial"/>
                <a:cs typeface="Arial"/>
              </a:rPr>
              <a:t>enable </a:t>
            </a:r>
            <a:r>
              <a:rPr sz="1100" spc="110" dirty="0">
                <a:latin typeface="Arial"/>
                <a:cs typeface="Arial"/>
              </a:rPr>
              <a:t>httpd  </a:t>
            </a:r>
            <a:r>
              <a:rPr sz="1100" spc="90" dirty="0">
                <a:latin typeface="Arial"/>
                <a:cs typeface="Arial"/>
              </a:rPr>
              <a:t>systemctl </a:t>
            </a:r>
            <a:r>
              <a:rPr sz="1100" spc="175" dirty="0">
                <a:latin typeface="Arial"/>
                <a:cs typeface="Arial"/>
              </a:rPr>
              <a:t>start</a:t>
            </a:r>
            <a:r>
              <a:rPr sz="1100" spc="65" dirty="0">
                <a:latin typeface="Arial"/>
                <a:cs typeface="Arial"/>
              </a:rPr>
              <a:t> </a:t>
            </a:r>
            <a:r>
              <a:rPr sz="1100" spc="110" dirty="0">
                <a:latin typeface="Arial"/>
                <a:cs typeface="Arial"/>
              </a:rPr>
              <a:t>httpd</a:t>
            </a:r>
            <a:endParaRPr sz="1100" dirty="0">
              <a:latin typeface="Arial"/>
              <a:cs typeface="Arial"/>
            </a:endParaRPr>
          </a:p>
          <a:p>
            <a:pPr marL="94615">
              <a:lnSpc>
                <a:spcPts val="1270"/>
              </a:lnSpc>
            </a:pPr>
            <a:r>
              <a:rPr sz="1100" spc="5" dirty="0">
                <a:latin typeface="Arial"/>
                <a:cs typeface="Arial"/>
              </a:rPr>
              <a:t>echo </a:t>
            </a:r>
            <a:r>
              <a:rPr sz="1100" spc="65" dirty="0">
                <a:latin typeface="Arial"/>
                <a:cs typeface="Arial"/>
              </a:rPr>
              <a:t>'&lt;html&gt;&lt;h1&gt;Hello </a:t>
            </a:r>
            <a:r>
              <a:rPr sz="1100" spc="135" dirty="0">
                <a:latin typeface="Arial"/>
                <a:cs typeface="Arial"/>
              </a:rPr>
              <a:t>Earthling, </a:t>
            </a:r>
            <a:r>
              <a:rPr sz="1100" spc="-10" dirty="0">
                <a:latin typeface="Arial"/>
                <a:cs typeface="Arial"/>
              </a:rPr>
              <a:t>Take </a:t>
            </a:r>
            <a:r>
              <a:rPr sz="1100" spc="-160" dirty="0">
                <a:latin typeface="Arial"/>
                <a:cs typeface="Arial"/>
              </a:rPr>
              <a:t>me </a:t>
            </a:r>
            <a:r>
              <a:rPr sz="1100" spc="145" dirty="0">
                <a:latin typeface="Arial"/>
                <a:cs typeface="Arial"/>
              </a:rPr>
              <a:t>to </a:t>
            </a:r>
            <a:r>
              <a:rPr sz="1100" spc="65" dirty="0">
                <a:latin typeface="Arial"/>
                <a:cs typeface="Arial"/>
              </a:rPr>
              <a:t>your</a:t>
            </a:r>
            <a:r>
              <a:rPr sz="1100" spc="10" dirty="0">
                <a:latin typeface="Arial"/>
                <a:cs typeface="Arial"/>
              </a:rPr>
              <a:t> </a:t>
            </a:r>
            <a:r>
              <a:rPr sz="1100" spc="120" dirty="0">
                <a:latin typeface="Arial"/>
                <a:cs typeface="Arial"/>
              </a:rPr>
              <a:t>leader!</a:t>
            </a:r>
            <a:endParaRPr sz="1100" dirty="0">
              <a:latin typeface="Arial"/>
              <a:cs typeface="Arial"/>
            </a:endParaRPr>
          </a:p>
          <a:p>
            <a:pPr marL="94615">
              <a:lnSpc>
                <a:spcPts val="1310"/>
              </a:lnSpc>
            </a:pPr>
            <a:r>
              <a:rPr sz="1100" spc="85" dirty="0">
                <a:latin typeface="Arial"/>
                <a:cs typeface="Arial"/>
              </a:rPr>
              <a:t>&lt;/h1&gt;&lt;/html&gt;' </a:t>
            </a:r>
            <a:r>
              <a:rPr sz="1100" spc="-40" dirty="0">
                <a:latin typeface="Arial"/>
                <a:cs typeface="Arial"/>
              </a:rPr>
              <a:t>&gt;</a:t>
            </a:r>
            <a:r>
              <a:rPr sz="1100" spc="114" dirty="0">
                <a:latin typeface="Arial"/>
                <a:cs typeface="Arial"/>
              </a:rPr>
              <a:t> </a:t>
            </a:r>
            <a:r>
              <a:rPr sz="1100" spc="90" dirty="0">
                <a:latin typeface="Arial"/>
                <a:cs typeface="Arial"/>
              </a:rPr>
              <a:t>/var/www/html/index.html</a:t>
            </a:r>
            <a:endParaRPr sz="1100" dirty="0">
              <a:latin typeface="Arial"/>
              <a:cs typeface="Arial"/>
            </a:endParaRPr>
          </a:p>
        </p:txBody>
      </p:sp>
      <p:sp>
        <p:nvSpPr>
          <p:cNvPr id="21" name="Footer Placeholder 3">
            <a:extLst>
              <a:ext uri="{FF2B5EF4-FFF2-40B4-BE49-F238E27FC236}">
                <a16:creationId xmlns:a16="http://schemas.microsoft.com/office/drawing/2014/main" id="{97F2C187-A3AD-A348-B451-E10EBE83C8FE}"/>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4</a:t>
            </a:fld>
            <a:endParaRPr lang="en-US"/>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9365" y="817879"/>
            <a:ext cx="4806950" cy="269240"/>
          </a:xfrm>
          <a:prstGeom prst="rect">
            <a:avLst/>
          </a:prstGeom>
        </p:spPr>
        <p:txBody>
          <a:bodyPr vert="horz" wrap="square" lIns="0" tIns="12065" rIns="0" bIns="0" rtlCol="0">
            <a:spAutoFit/>
          </a:bodyPr>
          <a:lstStyle/>
          <a:p>
            <a:pPr marL="12700">
              <a:lnSpc>
                <a:spcPct val="100000"/>
              </a:lnSpc>
              <a:spcBef>
                <a:spcPts val="95"/>
              </a:spcBef>
            </a:pPr>
            <a:r>
              <a:rPr sz="1600" spc="30" dirty="0">
                <a:solidFill>
                  <a:srgbClr val="262626"/>
                </a:solidFill>
                <a:latin typeface="Trebuchet MS"/>
                <a:cs typeface="Trebuchet MS"/>
              </a:rPr>
              <a:t>Launching</a:t>
            </a:r>
            <a:r>
              <a:rPr sz="1600" spc="-65" dirty="0">
                <a:solidFill>
                  <a:srgbClr val="262626"/>
                </a:solidFill>
                <a:latin typeface="Trebuchet MS"/>
                <a:cs typeface="Trebuchet MS"/>
              </a:rPr>
              <a:t> </a:t>
            </a:r>
            <a:r>
              <a:rPr sz="1600" spc="35" dirty="0">
                <a:solidFill>
                  <a:srgbClr val="262626"/>
                </a:solidFill>
                <a:latin typeface="Trebuchet MS"/>
                <a:cs typeface="Trebuchet MS"/>
              </a:rPr>
              <a:t>and</a:t>
            </a:r>
            <a:r>
              <a:rPr sz="1600" spc="-65" dirty="0">
                <a:solidFill>
                  <a:srgbClr val="262626"/>
                </a:solidFill>
                <a:latin typeface="Trebuchet MS"/>
                <a:cs typeface="Trebuchet MS"/>
              </a:rPr>
              <a:t> </a:t>
            </a:r>
            <a:r>
              <a:rPr sz="1600" spc="25" dirty="0">
                <a:solidFill>
                  <a:srgbClr val="262626"/>
                </a:solidFill>
                <a:latin typeface="Trebuchet MS"/>
                <a:cs typeface="Trebuchet MS"/>
              </a:rPr>
              <a:t>configuring</a:t>
            </a:r>
            <a:r>
              <a:rPr sz="1600" spc="-65" dirty="0">
                <a:solidFill>
                  <a:srgbClr val="262626"/>
                </a:solidFill>
                <a:latin typeface="Trebuchet MS"/>
                <a:cs typeface="Trebuchet MS"/>
              </a:rPr>
              <a:t> </a:t>
            </a:r>
            <a:r>
              <a:rPr sz="1600" spc="30" dirty="0">
                <a:solidFill>
                  <a:srgbClr val="262626"/>
                </a:solidFill>
                <a:latin typeface="Trebuchet MS"/>
                <a:cs typeface="Trebuchet MS"/>
              </a:rPr>
              <a:t>an</a:t>
            </a:r>
            <a:r>
              <a:rPr sz="1600" spc="-65" dirty="0">
                <a:solidFill>
                  <a:srgbClr val="262626"/>
                </a:solidFill>
                <a:latin typeface="Trebuchet MS"/>
                <a:cs typeface="Trebuchet MS"/>
              </a:rPr>
              <a:t> </a:t>
            </a:r>
            <a:r>
              <a:rPr sz="1600" spc="50" dirty="0">
                <a:solidFill>
                  <a:srgbClr val="262626"/>
                </a:solidFill>
                <a:latin typeface="Trebuchet MS"/>
                <a:cs typeface="Trebuchet MS"/>
              </a:rPr>
              <a:t>Amazon</a:t>
            </a:r>
            <a:r>
              <a:rPr sz="1600" spc="-65" dirty="0">
                <a:solidFill>
                  <a:srgbClr val="262626"/>
                </a:solidFill>
                <a:latin typeface="Trebuchet MS"/>
                <a:cs typeface="Trebuchet MS"/>
              </a:rPr>
              <a:t> </a:t>
            </a:r>
            <a:r>
              <a:rPr sz="1600" spc="45" dirty="0">
                <a:solidFill>
                  <a:srgbClr val="262626"/>
                </a:solidFill>
                <a:latin typeface="Trebuchet MS"/>
                <a:cs typeface="Trebuchet MS"/>
              </a:rPr>
              <a:t>EC2</a:t>
            </a:r>
            <a:r>
              <a:rPr sz="1600" spc="-65" dirty="0">
                <a:solidFill>
                  <a:srgbClr val="262626"/>
                </a:solidFill>
                <a:latin typeface="Trebuchet MS"/>
                <a:cs typeface="Trebuchet MS"/>
              </a:rPr>
              <a:t> </a:t>
            </a:r>
            <a:r>
              <a:rPr sz="1600" spc="5" dirty="0">
                <a:solidFill>
                  <a:srgbClr val="262626"/>
                </a:solidFill>
                <a:latin typeface="Trebuchet MS"/>
                <a:cs typeface="Trebuchet MS"/>
              </a:rPr>
              <a:t>Instance</a:t>
            </a:r>
            <a:endParaRPr sz="1600" dirty="0">
              <a:latin typeface="Trebuchet MS"/>
              <a:cs typeface="Trebuchet MS"/>
            </a:endParaRPr>
          </a:p>
        </p:txBody>
      </p:sp>
      <p:sp>
        <p:nvSpPr>
          <p:cNvPr id="4" name="object 4"/>
          <p:cNvSpPr/>
          <p:nvPr/>
        </p:nvSpPr>
        <p:spPr>
          <a:xfrm>
            <a:off x="522708" y="405223"/>
            <a:ext cx="2118154" cy="351017"/>
          </a:xfrm>
          <a:prstGeom prst="rect">
            <a:avLst/>
          </a:prstGeom>
          <a:blipFill>
            <a:blip r:embed="rId3" cstate="print"/>
            <a:stretch>
              <a:fillRect/>
            </a:stretch>
          </a:blipFill>
        </p:spPr>
        <p:txBody>
          <a:bodyPr wrap="square" lIns="0" tIns="0" rIns="0" bIns="0" rtlCol="0"/>
          <a:lstStyle/>
          <a:p>
            <a:endParaRPr dirty="0"/>
          </a:p>
        </p:txBody>
      </p:sp>
      <p:grpSp>
        <p:nvGrpSpPr>
          <p:cNvPr id="5" name="object 5"/>
          <p:cNvGrpSpPr/>
          <p:nvPr/>
        </p:nvGrpSpPr>
        <p:grpSpPr>
          <a:xfrm>
            <a:off x="-38100" y="111125"/>
            <a:ext cx="7433309" cy="1491615"/>
            <a:chOff x="-38100" y="111125"/>
            <a:chExt cx="7433309" cy="1491615"/>
          </a:xfrm>
        </p:grpSpPr>
        <p:sp>
          <p:nvSpPr>
            <p:cNvPr id="6" name="object 6"/>
            <p:cNvSpPr/>
            <p:nvPr/>
          </p:nvSpPr>
          <p:spPr>
            <a:xfrm>
              <a:off x="0" y="1275105"/>
              <a:ext cx="7357109" cy="0"/>
            </a:xfrm>
            <a:custGeom>
              <a:avLst/>
              <a:gdLst/>
              <a:ahLst/>
              <a:cxnLst/>
              <a:rect l="l" t="t" r="r" b="b"/>
              <a:pathLst>
                <a:path w="7357109">
                  <a:moveTo>
                    <a:pt x="0" y="0"/>
                  </a:moveTo>
                  <a:lnTo>
                    <a:pt x="6106160" y="0"/>
                  </a:lnTo>
                </a:path>
                <a:path w="7357109">
                  <a:moveTo>
                    <a:pt x="6887210" y="0"/>
                  </a:moveTo>
                  <a:lnTo>
                    <a:pt x="7357115" y="0"/>
                  </a:lnTo>
                </a:path>
              </a:pathLst>
            </a:custGeom>
            <a:ln w="76200">
              <a:solidFill>
                <a:srgbClr val="232F3E"/>
              </a:solidFill>
            </a:ln>
          </p:spPr>
          <p:txBody>
            <a:bodyPr wrap="square" lIns="0" tIns="0" rIns="0" bIns="0" rtlCol="0"/>
            <a:lstStyle/>
            <a:p>
              <a:endParaRPr dirty="0"/>
            </a:p>
          </p:txBody>
        </p:sp>
        <p:sp>
          <p:nvSpPr>
            <p:cNvPr id="7" name="object 7"/>
            <p:cNvSpPr/>
            <p:nvPr/>
          </p:nvSpPr>
          <p:spPr>
            <a:xfrm>
              <a:off x="6031865" y="111125"/>
              <a:ext cx="944244" cy="1491615"/>
            </a:xfrm>
            <a:custGeom>
              <a:avLst/>
              <a:gdLst/>
              <a:ahLst/>
              <a:cxnLst/>
              <a:rect l="l" t="t" r="r" b="b"/>
              <a:pathLst>
                <a:path w="944245" h="1491615">
                  <a:moveTo>
                    <a:pt x="786866" y="0"/>
                  </a:moveTo>
                  <a:lnTo>
                    <a:pt x="157378" y="0"/>
                  </a:lnTo>
                  <a:lnTo>
                    <a:pt x="107634" y="8023"/>
                  </a:lnTo>
                  <a:lnTo>
                    <a:pt x="64432" y="30364"/>
                  </a:lnTo>
                  <a:lnTo>
                    <a:pt x="30364" y="64432"/>
                  </a:lnTo>
                  <a:lnTo>
                    <a:pt x="8023" y="107634"/>
                  </a:lnTo>
                  <a:lnTo>
                    <a:pt x="0" y="157378"/>
                  </a:lnTo>
                  <a:lnTo>
                    <a:pt x="0" y="1334236"/>
                  </a:lnTo>
                  <a:lnTo>
                    <a:pt x="8023" y="1383980"/>
                  </a:lnTo>
                  <a:lnTo>
                    <a:pt x="30364" y="1427182"/>
                  </a:lnTo>
                  <a:lnTo>
                    <a:pt x="64432" y="1461250"/>
                  </a:lnTo>
                  <a:lnTo>
                    <a:pt x="107634" y="1483591"/>
                  </a:lnTo>
                  <a:lnTo>
                    <a:pt x="157378" y="1491615"/>
                  </a:lnTo>
                  <a:lnTo>
                    <a:pt x="786866" y="1491615"/>
                  </a:lnTo>
                  <a:lnTo>
                    <a:pt x="836610" y="1483591"/>
                  </a:lnTo>
                  <a:lnTo>
                    <a:pt x="879812" y="1461250"/>
                  </a:lnTo>
                  <a:lnTo>
                    <a:pt x="913880" y="1427182"/>
                  </a:lnTo>
                  <a:lnTo>
                    <a:pt x="936221" y="1383980"/>
                  </a:lnTo>
                  <a:lnTo>
                    <a:pt x="944244" y="1334236"/>
                  </a:lnTo>
                  <a:lnTo>
                    <a:pt x="944244" y="157378"/>
                  </a:lnTo>
                  <a:lnTo>
                    <a:pt x="936221" y="107634"/>
                  </a:lnTo>
                  <a:lnTo>
                    <a:pt x="913880" y="64432"/>
                  </a:lnTo>
                  <a:lnTo>
                    <a:pt x="879812" y="30364"/>
                  </a:lnTo>
                  <a:lnTo>
                    <a:pt x="836610" y="8023"/>
                  </a:lnTo>
                  <a:lnTo>
                    <a:pt x="786866" y="0"/>
                  </a:lnTo>
                  <a:close/>
                </a:path>
              </a:pathLst>
            </a:custGeom>
            <a:solidFill>
              <a:srgbClr val="FF9901"/>
            </a:solidFill>
          </p:spPr>
          <p:txBody>
            <a:bodyPr wrap="square" lIns="0" tIns="0" rIns="0" bIns="0" rtlCol="0"/>
            <a:lstStyle/>
            <a:p>
              <a:endParaRPr dirty="0"/>
            </a:p>
          </p:txBody>
        </p:sp>
        <p:sp>
          <p:nvSpPr>
            <p:cNvPr id="8" name="object 8"/>
            <p:cNvSpPr/>
            <p:nvPr/>
          </p:nvSpPr>
          <p:spPr>
            <a:xfrm>
              <a:off x="6106159" y="931544"/>
              <a:ext cx="781050" cy="577850"/>
            </a:xfrm>
            <a:custGeom>
              <a:avLst/>
              <a:gdLst/>
              <a:ahLst/>
              <a:cxnLst/>
              <a:rect l="l" t="t" r="r" b="b"/>
              <a:pathLst>
                <a:path w="781050" h="577850">
                  <a:moveTo>
                    <a:pt x="781049" y="0"/>
                  </a:moveTo>
                  <a:lnTo>
                    <a:pt x="0" y="0"/>
                  </a:lnTo>
                  <a:lnTo>
                    <a:pt x="0" y="577850"/>
                  </a:lnTo>
                  <a:lnTo>
                    <a:pt x="781049" y="577850"/>
                  </a:lnTo>
                  <a:lnTo>
                    <a:pt x="781049" y="0"/>
                  </a:lnTo>
                  <a:close/>
                </a:path>
              </a:pathLst>
            </a:custGeom>
            <a:solidFill>
              <a:srgbClr val="FF9900"/>
            </a:solidFill>
          </p:spPr>
          <p:txBody>
            <a:bodyPr wrap="square" lIns="0" tIns="0" rIns="0" bIns="0" rtlCol="0"/>
            <a:lstStyle/>
            <a:p>
              <a:endParaRPr dirty="0"/>
            </a:p>
          </p:txBody>
        </p:sp>
      </p:grpSp>
      <p:sp>
        <p:nvSpPr>
          <p:cNvPr id="9" name="object 9"/>
          <p:cNvSpPr txBox="1"/>
          <p:nvPr/>
        </p:nvSpPr>
        <p:spPr>
          <a:xfrm>
            <a:off x="6210645" y="1058671"/>
            <a:ext cx="573405" cy="408305"/>
          </a:xfrm>
          <a:prstGeom prst="rect">
            <a:avLst/>
          </a:prstGeom>
        </p:spPr>
        <p:txBody>
          <a:bodyPr vert="horz" wrap="square" lIns="0" tIns="27305" rIns="0" bIns="0" rtlCol="0">
            <a:spAutoFit/>
          </a:bodyPr>
          <a:lstStyle/>
          <a:p>
            <a:pPr marL="12700" marR="508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p:txBody>
      </p:sp>
      <p:sp>
        <p:nvSpPr>
          <p:cNvPr id="10" name="object 10"/>
          <p:cNvSpPr/>
          <p:nvPr/>
        </p:nvSpPr>
        <p:spPr>
          <a:xfrm>
            <a:off x="6149340" y="197485"/>
            <a:ext cx="715644" cy="715645"/>
          </a:xfrm>
          <a:prstGeom prst="rect">
            <a:avLst/>
          </a:prstGeom>
          <a:blipFill>
            <a:blip r:embed="rId4" cstate="print"/>
            <a:stretch>
              <a:fillRect/>
            </a:stretch>
          </a:blipFill>
        </p:spPr>
        <p:txBody>
          <a:bodyPr wrap="square" lIns="0" tIns="0" rIns="0" bIns="0" rtlCol="0"/>
          <a:lstStyle/>
          <a:p>
            <a:endParaRPr dirty="0"/>
          </a:p>
        </p:txBody>
      </p:sp>
      <p:sp>
        <p:nvSpPr>
          <p:cNvPr id="11" name="object 11"/>
          <p:cNvSpPr txBox="1"/>
          <p:nvPr/>
        </p:nvSpPr>
        <p:spPr>
          <a:xfrm>
            <a:off x="499365" y="1636268"/>
            <a:ext cx="4110354" cy="193675"/>
          </a:xfrm>
          <a:prstGeom prst="rect">
            <a:avLst/>
          </a:prstGeom>
        </p:spPr>
        <p:txBody>
          <a:bodyPr vert="horz" wrap="square" lIns="0" tIns="12700" rIns="0" bIns="0" rtlCol="0">
            <a:spAutoFit/>
          </a:bodyPr>
          <a:lstStyle/>
          <a:p>
            <a:pPr marL="12700">
              <a:lnSpc>
                <a:spcPct val="100000"/>
              </a:lnSpc>
              <a:spcBef>
                <a:spcPts val="100"/>
              </a:spcBef>
            </a:pPr>
            <a:r>
              <a:rPr sz="1100" spc="-5" dirty="0">
                <a:latin typeface="Arial"/>
                <a:cs typeface="Arial"/>
              </a:rPr>
              <a:t>Let’s add some storage to our instance, tags, and security</a:t>
            </a:r>
            <a:r>
              <a:rPr sz="1100" spc="45" dirty="0">
                <a:latin typeface="Arial"/>
                <a:cs typeface="Arial"/>
              </a:rPr>
              <a:t> </a:t>
            </a:r>
            <a:r>
              <a:rPr sz="1100" spc="-5" dirty="0">
                <a:latin typeface="Arial"/>
                <a:cs typeface="Arial"/>
              </a:rPr>
              <a:t>groups:</a:t>
            </a:r>
            <a:endParaRPr sz="1100" dirty="0">
              <a:latin typeface="Arial"/>
              <a:cs typeface="Arial"/>
            </a:endParaRPr>
          </a:p>
        </p:txBody>
      </p:sp>
      <p:sp>
        <p:nvSpPr>
          <p:cNvPr id="12" name="object 12"/>
          <p:cNvSpPr txBox="1"/>
          <p:nvPr/>
        </p:nvSpPr>
        <p:spPr>
          <a:xfrm>
            <a:off x="727965" y="1905101"/>
            <a:ext cx="4004945" cy="949325"/>
          </a:xfrm>
          <a:prstGeom prst="rect">
            <a:avLst/>
          </a:prstGeom>
        </p:spPr>
        <p:txBody>
          <a:bodyPr vert="horz" wrap="square" lIns="0" tIns="29209" rIns="0" bIns="0" rtlCol="0">
            <a:spAutoFit/>
          </a:bodyPr>
          <a:lstStyle/>
          <a:p>
            <a:pPr marL="241300" indent="-228600">
              <a:lnSpc>
                <a:spcPct val="100000"/>
              </a:lnSpc>
              <a:spcBef>
                <a:spcPts val="229"/>
              </a:spcBef>
              <a:buAutoNum type="arabicPeriod" startAt="7"/>
              <a:tabLst>
                <a:tab pos="241300" algn="l"/>
              </a:tabLst>
            </a:pPr>
            <a:r>
              <a:rPr sz="1100" spc="-5" dirty="0">
                <a:latin typeface="Arial"/>
                <a:cs typeface="Arial"/>
              </a:rPr>
              <a:t>Click </a:t>
            </a:r>
            <a:r>
              <a:rPr sz="1100" b="1" spc="-5" dirty="0">
                <a:latin typeface="Arial"/>
                <a:cs typeface="Arial"/>
              </a:rPr>
              <a:t>Next: Add</a:t>
            </a:r>
            <a:r>
              <a:rPr sz="1100" b="1" spc="-10" dirty="0">
                <a:latin typeface="Arial"/>
                <a:cs typeface="Arial"/>
              </a:rPr>
              <a:t> </a:t>
            </a:r>
            <a:r>
              <a:rPr sz="1100" b="1" spc="-5" dirty="0">
                <a:latin typeface="Arial"/>
                <a:cs typeface="Arial"/>
              </a:rPr>
              <a:t>Storage</a:t>
            </a:r>
            <a:endParaRPr sz="1100" dirty="0">
              <a:latin typeface="Arial"/>
              <a:cs typeface="Arial"/>
            </a:endParaRPr>
          </a:p>
          <a:p>
            <a:pPr marL="697865" marR="5080" lvl="1" indent="-228600">
              <a:lnSpc>
                <a:spcPct val="110000"/>
              </a:lnSpc>
              <a:buAutoNum type="alphaLcPeriod"/>
              <a:tabLst>
                <a:tab pos="698500" algn="l"/>
              </a:tabLst>
            </a:pPr>
            <a:r>
              <a:rPr sz="1100" dirty="0">
                <a:latin typeface="Arial"/>
                <a:cs typeface="Arial"/>
              </a:rPr>
              <a:t>We </a:t>
            </a:r>
            <a:r>
              <a:rPr sz="1100" spc="-5" dirty="0">
                <a:latin typeface="Arial"/>
                <a:cs typeface="Arial"/>
              </a:rPr>
              <a:t>will not need another Amazon Elastic Block Store  (Amazon EBS)</a:t>
            </a:r>
            <a:r>
              <a:rPr sz="1100" spc="-10" dirty="0">
                <a:latin typeface="Arial"/>
                <a:cs typeface="Arial"/>
              </a:rPr>
              <a:t> </a:t>
            </a:r>
            <a:r>
              <a:rPr sz="1100" spc="-5" dirty="0">
                <a:latin typeface="Arial"/>
                <a:cs typeface="Arial"/>
              </a:rPr>
              <a:t>volume</a:t>
            </a:r>
            <a:endParaRPr sz="1100" dirty="0">
              <a:latin typeface="Arial"/>
              <a:cs typeface="Arial"/>
            </a:endParaRPr>
          </a:p>
          <a:p>
            <a:pPr marL="241300" indent="-228600">
              <a:lnSpc>
                <a:spcPct val="100000"/>
              </a:lnSpc>
              <a:spcBef>
                <a:spcPts val="145"/>
              </a:spcBef>
              <a:buAutoNum type="arabicPeriod" startAt="7"/>
              <a:tabLst>
                <a:tab pos="241300" algn="l"/>
              </a:tabLst>
            </a:pPr>
            <a:r>
              <a:rPr sz="1100" spc="-5" dirty="0">
                <a:latin typeface="Arial"/>
                <a:cs typeface="Arial"/>
              </a:rPr>
              <a:t>Click </a:t>
            </a:r>
            <a:r>
              <a:rPr sz="1100" b="1" spc="-5" dirty="0">
                <a:latin typeface="Arial"/>
                <a:cs typeface="Arial"/>
              </a:rPr>
              <a:t>Next: Add</a:t>
            </a:r>
            <a:r>
              <a:rPr sz="1100" b="1" spc="-10" dirty="0">
                <a:latin typeface="Arial"/>
                <a:cs typeface="Arial"/>
              </a:rPr>
              <a:t> </a:t>
            </a:r>
            <a:r>
              <a:rPr sz="1100" b="1" spc="-5" dirty="0">
                <a:latin typeface="Arial"/>
                <a:cs typeface="Arial"/>
              </a:rPr>
              <a:t>Tags</a:t>
            </a:r>
            <a:endParaRPr sz="1100" dirty="0">
              <a:latin typeface="Arial"/>
              <a:cs typeface="Arial"/>
            </a:endParaRPr>
          </a:p>
          <a:p>
            <a:pPr marL="241300" indent="-228600">
              <a:lnSpc>
                <a:spcPct val="100000"/>
              </a:lnSpc>
              <a:spcBef>
                <a:spcPts val="130"/>
              </a:spcBef>
              <a:buAutoNum type="arabicPeriod" startAt="7"/>
              <a:tabLst>
                <a:tab pos="241300" algn="l"/>
              </a:tabLst>
            </a:pPr>
            <a:r>
              <a:rPr sz="1100" spc="-5" dirty="0">
                <a:latin typeface="Arial"/>
                <a:cs typeface="Arial"/>
              </a:rPr>
              <a:t>Click </a:t>
            </a:r>
            <a:r>
              <a:rPr sz="1100" b="1" spc="-5" dirty="0">
                <a:latin typeface="Arial"/>
                <a:cs typeface="Arial"/>
              </a:rPr>
              <a:t>Add tag </a:t>
            </a:r>
            <a:r>
              <a:rPr sz="1100" spc="-5" dirty="0">
                <a:latin typeface="Arial"/>
                <a:cs typeface="Arial"/>
              </a:rPr>
              <a:t>then</a:t>
            </a:r>
            <a:r>
              <a:rPr sz="1100" spc="-10" dirty="0">
                <a:latin typeface="Arial"/>
                <a:cs typeface="Arial"/>
              </a:rPr>
              <a:t> </a:t>
            </a:r>
            <a:r>
              <a:rPr sz="1100" spc="-5" dirty="0">
                <a:latin typeface="Arial"/>
                <a:cs typeface="Arial"/>
              </a:rPr>
              <a:t>configure:</a:t>
            </a:r>
            <a:endParaRPr sz="1100" dirty="0">
              <a:latin typeface="Arial"/>
              <a:cs typeface="Arial"/>
            </a:endParaRPr>
          </a:p>
        </p:txBody>
      </p:sp>
      <p:sp>
        <p:nvSpPr>
          <p:cNvPr id="13" name="object 13"/>
          <p:cNvSpPr txBox="1"/>
          <p:nvPr/>
        </p:nvSpPr>
        <p:spPr>
          <a:xfrm>
            <a:off x="1185163" y="2844799"/>
            <a:ext cx="2672080" cy="193675"/>
          </a:xfrm>
          <a:prstGeom prst="rect">
            <a:avLst/>
          </a:prstGeom>
        </p:spPr>
        <p:txBody>
          <a:bodyPr vert="horz" wrap="square" lIns="0" tIns="12700" rIns="0" bIns="0" rtlCol="0">
            <a:spAutoFit/>
          </a:bodyPr>
          <a:lstStyle/>
          <a:p>
            <a:pPr marL="12700">
              <a:lnSpc>
                <a:spcPct val="100000"/>
              </a:lnSpc>
              <a:spcBef>
                <a:spcPts val="100"/>
              </a:spcBef>
            </a:pPr>
            <a:r>
              <a:rPr sz="1100" spc="-5" dirty="0">
                <a:latin typeface="Arial"/>
                <a:cs typeface="Arial"/>
              </a:rPr>
              <a:t>a. </a:t>
            </a:r>
            <a:r>
              <a:rPr sz="1100" b="1" spc="-5" dirty="0">
                <a:latin typeface="Arial"/>
                <a:cs typeface="Arial"/>
              </a:rPr>
              <a:t>Key: </a:t>
            </a:r>
            <a:r>
              <a:rPr sz="1100" spc="-5" dirty="0">
                <a:latin typeface="Arial"/>
                <a:cs typeface="Arial"/>
              </a:rPr>
              <a:t>Name </a:t>
            </a:r>
            <a:r>
              <a:rPr sz="1100" b="1" spc="-5" dirty="0">
                <a:latin typeface="Arial"/>
                <a:cs typeface="Arial"/>
              </a:rPr>
              <a:t>Value</a:t>
            </a:r>
            <a:r>
              <a:rPr sz="1100" spc="-5" dirty="0">
                <a:latin typeface="Arial"/>
                <a:cs typeface="Arial"/>
              </a:rPr>
              <a:t>: BitBeat</a:t>
            </a:r>
            <a:r>
              <a:rPr sz="1100" spc="-35" dirty="0">
                <a:latin typeface="Arial"/>
                <a:cs typeface="Arial"/>
              </a:rPr>
              <a:t> </a:t>
            </a:r>
            <a:r>
              <a:rPr sz="1100" spc="-5" dirty="0">
                <a:latin typeface="Arial"/>
                <a:cs typeface="Arial"/>
              </a:rPr>
              <a:t>WebServer</a:t>
            </a:r>
            <a:endParaRPr sz="1100" dirty="0">
              <a:latin typeface="Arial"/>
              <a:cs typeface="Arial"/>
            </a:endParaRPr>
          </a:p>
        </p:txBody>
      </p:sp>
      <p:sp>
        <p:nvSpPr>
          <p:cNvPr id="14" name="object 14"/>
          <p:cNvSpPr txBox="1"/>
          <p:nvPr/>
        </p:nvSpPr>
        <p:spPr>
          <a:xfrm>
            <a:off x="727965" y="3013049"/>
            <a:ext cx="2894330" cy="394335"/>
          </a:xfrm>
          <a:prstGeom prst="rect">
            <a:avLst/>
          </a:prstGeom>
        </p:spPr>
        <p:txBody>
          <a:bodyPr vert="horz" wrap="square" lIns="0" tIns="29209" rIns="0" bIns="0" rtlCol="0">
            <a:spAutoFit/>
          </a:bodyPr>
          <a:lstStyle/>
          <a:p>
            <a:pPr marL="241300" indent="-228600">
              <a:lnSpc>
                <a:spcPct val="100000"/>
              </a:lnSpc>
              <a:spcBef>
                <a:spcPts val="229"/>
              </a:spcBef>
              <a:buAutoNum type="arabicPeriod" startAt="10"/>
              <a:tabLst>
                <a:tab pos="241300" algn="l"/>
              </a:tabLst>
            </a:pPr>
            <a:r>
              <a:rPr sz="1100" spc="-5" dirty="0">
                <a:latin typeface="Arial"/>
                <a:cs typeface="Arial"/>
              </a:rPr>
              <a:t>Click </a:t>
            </a:r>
            <a:r>
              <a:rPr sz="1100" b="1" spc="-5" dirty="0">
                <a:latin typeface="Arial"/>
                <a:cs typeface="Arial"/>
              </a:rPr>
              <a:t>Next: Configure Security</a:t>
            </a:r>
            <a:r>
              <a:rPr sz="1100" b="1" spc="-15" dirty="0">
                <a:latin typeface="Arial"/>
                <a:cs typeface="Arial"/>
              </a:rPr>
              <a:t> </a:t>
            </a:r>
            <a:r>
              <a:rPr sz="1100" b="1" spc="-5" dirty="0">
                <a:latin typeface="Arial"/>
                <a:cs typeface="Arial"/>
              </a:rPr>
              <a:t>Group</a:t>
            </a:r>
            <a:endParaRPr sz="1100" dirty="0">
              <a:latin typeface="Arial"/>
              <a:cs typeface="Arial"/>
            </a:endParaRPr>
          </a:p>
          <a:p>
            <a:pPr marL="241300" indent="-228600">
              <a:lnSpc>
                <a:spcPct val="100000"/>
              </a:lnSpc>
              <a:spcBef>
                <a:spcPts val="130"/>
              </a:spcBef>
              <a:buAutoNum type="arabicPeriod" startAt="10"/>
              <a:tabLst>
                <a:tab pos="241300" algn="l"/>
              </a:tabLst>
            </a:pPr>
            <a:r>
              <a:rPr sz="1100" spc="-5" dirty="0">
                <a:latin typeface="Arial"/>
                <a:cs typeface="Arial"/>
              </a:rPr>
              <a:t>Configure </a:t>
            </a:r>
            <a:r>
              <a:rPr sz="1100" dirty="0">
                <a:latin typeface="Arial"/>
                <a:cs typeface="Arial"/>
              </a:rPr>
              <a:t>a </a:t>
            </a:r>
            <a:r>
              <a:rPr sz="1100" b="1" spc="-5" dirty="0">
                <a:latin typeface="Arial"/>
                <a:cs typeface="Arial"/>
              </a:rPr>
              <a:t>new </a:t>
            </a:r>
            <a:r>
              <a:rPr sz="1100" spc="-5" dirty="0">
                <a:latin typeface="Arial"/>
                <a:cs typeface="Arial"/>
              </a:rPr>
              <a:t>security group as</a:t>
            </a:r>
            <a:r>
              <a:rPr sz="1100" spc="-20" dirty="0">
                <a:latin typeface="Arial"/>
                <a:cs typeface="Arial"/>
              </a:rPr>
              <a:t> </a:t>
            </a:r>
            <a:r>
              <a:rPr sz="1100" spc="-5" dirty="0">
                <a:latin typeface="Arial"/>
                <a:cs typeface="Arial"/>
              </a:rPr>
              <a:t>follows:</a:t>
            </a:r>
            <a:endParaRPr sz="1100" dirty="0">
              <a:latin typeface="Arial"/>
              <a:cs typeface="Arial"/>
            </a:endParaRPr>
          </a:p>
        </p:txBody>
      </p:sp>
      <p:sp>
        <p:nvSpPr>
          <p:cNvPr id="15" name="object 15"/>
          <p:cNvSpPr txBox="1"/>
          <p:nvPr/>
        </p:nvSpPr>
        <p:spPr>
          <a:xfrm>
            <a:off x="1185163" y="3383381"/>
            <a:ext cx="3157855" cy="579120"/>
          </a:xfrm>
          <a:prstGeom prst="rect">
            <a:avLst/>
          </a:prstGeom>
        </p:spPr>
        <p:txBody>
          <a:bodyPr vert="horz" wrap="square" lIns="0" tIns="29209" rIns="0" bIns="0" rtlCol="0">
            <a:spAutoFit/>
          </a:bodyPr>
          <a:lstStyle/>
          <a:p>
            <a:pPr marL="241300" indent="-228600">
              <a:lnSpc>
                <a:spcPct val="100000"/>
              </a:lnSpc>
              <a:spcBef>
                <a:spcPts val="229"/>
              </a:spcBef>
              <a:buFont typeface="Arial"/>
              <a:buAutoNum type="alphaLcPeriod"/>
              <a:tabLst>
                <a:tab pos="241300" algn="l"/>
              </a:tabLst>
            </a:pPr>
            <a:r>
              <a:rPr sz="1100" b="1" spc="-5" dirty="0">
                <a:latin typeface="Arial"/>
                <a:cs typeface="Arial"/>
              </a:rPr>
              <a:t>Security group </a:t>
            </a:r>
            <a:r>
              <a:rPr sz="1100" spc="-5" dirty="0">
                <a:latin typeface="Arial"/>
                <a:cs typeface="Arial"/>
              </a:rPr>
              <a:t>name: Webserver</a:t>
            </a:r>
            <a:r>
              <a:rPr sz="1100" spc="-10" dirty="0">
                <a:latin typeface="Arial"/>
                <a:cs typeface="Arial"/>
              </a:rPr>
              <a:t> </a:t>
            </a:r>
            <a:r>
              <a:rPr sz="1100" spc="-5" dirty="0">
                <a:latin typeface="Arial"/>
                <a:cs typeface="Arial"/>
              </a:rPr>
              <a:t>SG</a:t>
            </a:r>
            <a:endParaRPr sz="1100" dirty="0">
              <a:latin typeface="Arial"/>
              <a:cs typeface="Arial"/>
            </a:endParaRPr>
          </a:p>
          <a:p>
            <a:pPr marL="241300" indent="-228600">
              <a:lnSpc>
                <a:spcPct val="100000"/>
              </a:lnSpc>
              <a:spcBef>
                <a:spcPts val="130"/>
              </a:spcBef>
              <a:buFont typeface="Arial"/>
              <a:buAutoNum type="alphaLcPeriod"/>
              <a:tabLst>
                <a:tab pos="241300" algn="l"/>
              </a:tabLst>
            </a:pPr>
            <a:r>
              <a:rPr sz="1100" b="1" spc="-5" dirty="0">
                <a:latin typeface="Arial"/>
                <a:cs typeface="Arial"/>
              </a:rPr>
              <a:t>Description: </a:t>
            </a:r>
            <a:r>
              <a:rPr sz="1100" spc="-5" dirty="0">
                <a:latin typeface="Arial"/>
                <a:cs typeface="Arial"/>
              </a:rPr>
              <a:t>Security group for </a:t>
            </a:r>
            <a:r>
              <a:rPr sz="1100" dirty="0">
                <a:latin typeface="Arial"/>
                <a:cs typeface="Arial"/>
              </a:rPr>
              <a:t>my </a:t>
            </a:r>
            <a:r>
              <a:rPr sz="1100" spc="-5" dirty="0">
                <a:latin typeface="Arial"/>
                <a:cs typeface="Arial"/>
              </a:rPr>
              <a:t>web</a:t>
            </a:r>
            <a:r>
              <a:rPr sz="1100" spc="-15" dirty="0">
                <a:latin typeface="Arial"/>
                <a:cs typeface="Arial"/>
              </a:rPr>
              <a:t> </a:t>
            </a:r>
            <a:r>
              <a:rPr sz="1100" spc="-5" dirty="0">
                <a:latin typeface="Arial"/>
                <a:cs typeface="Arial"/>
              </a:rPr>
              <a:t>server</a:t>
            </a:r>
            <a:endParaRPr sz="1100" dirty="0">
              <a:latin typeface="Arial"/>
              <a:cs typeface="Arial"/>
            </a:endParaRPr>
          </a:p>
          <a:p>
            <a:pPr marL="241300" indent="-228600">
              <a:lnSpc>
                <a:spcPct val="100000"/>
              </a:lnSpc>
              <a:spcBef>
                <a:spcPts val="135"/>
              </a:spcBef>
              <a:buAutoNum type="alphaLcPeriod"/>
              <a:tabLst>
                <a:tab pos="241300" algn="l"/>
              </a:tabLst>
            </a:pPr>
            <a:r>
              <a:rPr sz="1100" spc="-5" dirty="0">
                <a:latin typeface="Arial"/>
                <a:cs typeface="Arial"/>
              </a:rPr>
              <a:t>Click </a:t>
            </a:r>
            <a:r>
              <a:rPr sz="1100" b="1" spc="-5" dirty="0">
                <a:latin typeface="Arial"/>
                <a:cs typeface="Arial"/>
              </a:rPr>
              <a:t>Review and</a:t>
            </a:r>
            <a:r>
              <a:rPr sz="1100" b="1" spc="-10" dirty="0">
                <a:latin typeface="Arial"/>
                <a:cs typeface="Arial"/>
              </a:rPr>
              <a:t> </a:t>
            </a:r>
            <a:r>
              <a:rPr sz="1100" b="1" spc="-5" dirty="0">
                <a:latin typeface="Arial"/>
                <a:cs typeface="Arial"/>
              </a:rPr>
              <a:t>Launch</a:t>
            </a:r>
            <a:r>
              <a:rPr sz="1100" spc="-5" dirty="0">
                <a:latin typeface="Arial"/>
                <a:cs typeface="Arial"/>
              </a:rPr>
              <a:t>.</a:t>
            </a:r>
            <a:endParaRPr sz="1100" dirty="0">
              <a:latin typeface="Arial"/>
              <a:cs typeface="Arial"/>
            </a:endParaRPr>
          </a:p>
        </p:txBody>
      </p:sp>
      <p:sp>
        <p:nvSpPr>
          <p:cNvPr id="16" name="object 16"/>
          <p:cNvSpPr txBox="1"/>
          <p:nvPr/>
        </p:nvSpPr>
        <p:spPr>
          <a:xfrm>
            <a:off x="727965" y="3935069"/>
            <a:ext cx="4222115" cy="1136650"/>
          </a:xfrm>
          <a:prstGeom prst="rect">
            <a:avLst/>
          </a:prstGeom>
        </p:spPr>
        <p:txBody>
          <a:bodyPr vert="horz" wrap="square" lIns="0" tIns="30480" rIns="0" bIns="0" rtlCol="0">
            <a:spAutoFit/>
          </a:bodyPr>
          <a:lstStyle/>
          <a:p>
            <a:pPr marL="241300" indent="-228600">
              <a:lnSpc>
                <a:spcPct val="100000"/>
              </a:lnSpc>
              <a:spcBef>
                <a:spcPts val="240"/>
              </a:spcBef>
              <a:buAutoNum type="arabicPeriod" startAt="12"/>
              <a:tabLst>
                <a:tab pos="241300" algn="l"/>
              </a:tabLst>
            </a:pPr>
            <a:r>
              <a:rPr sz="1100" spc="-5" dirty="0">
                <a:latin typeface="Arial"/>
                <a:cs typeface="Arial"/>
              </a:rPr>
              <a:t>Review the details, scroll down and click </a:t>
            </a:r>
            <a:r>
              <a:rPr sz="1100" b="1" spc="-5" dirty="0">
                <a:latin typeface="Arial"/>
                <a:cs typeface="Arial"/>
              </a:rPr>
              <a:t>Launch</a:t>
            </a:r>
            <a:r>
              <a:rPr sz="1100" spc="-5" dirty="0">
                <a:latin typeface="Arial"/>
                <a:cs typeface="Arial"/>
              </a:rPr>
              <a:t>.</a:t>
            </a:r>
            <a:endParaRPr sz="1100" dirty="0">
              <a:latin typeface="Arial"/>
              <a:cs typeface="Arial"/>
            </a:endParaRPr>
          </a:p>
          <a:p>
            <a:pPr marL="240665" marR="27940" indent="-228600">
              <a:lnSpc>
                <a:spcPct val="110000"/>
              </a:lnSpc>
              <a:spcBef>
                <a:spcPts val="15"/>
              </a:spcBef>
              <a:buAutoNum type="arabicPeriod" startAt="12"/>
              <a:tabLst>
                <a:tab pos="241300" algn="l"/>
              </a:tabLst>
            </a:pPr>
            <a:r>
              <a:rPr sz="1100" spc="-5" dirty="0">
                <a:latin typeface="Arial"/>
                <a:cs typeface="Arial"/>
              </a:rPr>
              <a:t>The key pair modal displays. In the dropdown select </a:t>
            </a:r>
            <a:r>
              <a:rPr sz="1100" b="1" spc="-5" dirty="0">
                <a:latin typeface="Arial"/>
                <a:cs typeface="Arial"/>
              </a:rPr>
              <a:t>Proceed  without </a:t>
            </a:r>
            <a:r>
              <a:rPr sz="1100" b="1" dirty="0">
                <a:latin typeface="Arial"/>
                <a:cs typeface="Arial"/>
              </a:rPr>
              <a:t>a </a:t>
            </a:r>
            <a:r>
              <a:rPr sz="1100" b="1" spc="-5" dirty="0">
                <a:latin typeface="Arial"/>
                <a:cs typeface="Arial"/>
              </a:rPr>
              <a:t>key pair, </a:t>
            </a:r>
            <a:r>
              <a:rPr sz="1100" spc="-5" dirty="0">
                <a:latin typeface="Arial"/>
                <a:cs typeface="Arial"/>
              </a:rPr>
              <a:t>check the box next to the </a:t>
            </a:r>
            <a:r>
              <a:rPr sz="1100" b="1" dirty="0">
                <a:latin typeface="Arial"/>
                <a:cs typeface="Arial"/>
              </a:rPr>
              <a:t>I </a:t>
            </a:r>
            <a:r>
              <a:rPr sz="1100" b="1" spc="-5" dirty="0">
                <a:latin typeface="Arial"/>
                <a:cs typeface="Arial"/>
              </a:rPr>
              <a:t>acknowledge…  </a:t>
            </a:r>
            <a:r>
              <a:rPr sz="1100" spc="-5" dirty="0">
                <a:latin typeface="Arial"/>
                <a:cs typeface="Arial"/>
              </a:rPr>
              <a:t>statement, and then click </a:t>
            </a:r>
            <a:r>
              <a:rPr sz="1100" b="1" spc="-5" dirty="0">
                <a:latin typeface="Arial"/>
                <a:cs typeface="Arial"/>
              </a:rPr>
              <a:t>Launch Instances</a:t>
            </a:r>
            <a:endParaRPr sz="1100" dirty="0">
              <a:latin typeface="Arial"/>
              <a:cs typeface="Arial"/>
            </a:endParaRPr>
          </a:p>
          <a:p>
            <a:pPr marL="240665" marR="5080" indent="-228600">
              <a:lnSpc>
                <a:spcPts val="1460"/>
              </a:lnSpc>
              <a:spcBef>
                <a:spcPts val="65"/>
              </a:spcBef>
              <a:buFont typeface="Arial"/>
              <a:buAutoNum type="arabicPeriod" startAt="12"/>
              <a:tabLst>
                <a:tab pos="241300" algn="l"/>
              </a:tabLst>
            </a:pPr>
            <a:r>
              <a:rPr sz="1100" dirty="0">
                <a:latin typeface="Arial"/>
                <a:cs typeface="Arial"/>
              </a:rPr>
              <a:t>On </a:t>
            </a:r>
            <a:r>
              <a:rPr sz="1100" spc="-5" dirty="0">
                <a:latin typeface="Arial"/>
                <a:cs typeface="Arial"/>
              </a:rPr>
              <a:t>the </a:t>
            </a:r>
            <a:r>
              <a:rPr sz="1100" b="1" spc="-5" dirty="0">
                <a:latin typeface="Arial"/>
                <a:cs typeface="Arial"/>
              </a:rPr>
              <a:t>Launch Status </a:t>
            </a:r>
            <a:r>
              <a:rPr sz="1100" spc="-5" dirty="0">
                <a:latin typeface="Arial"/>
                <a:cs typeface="Arial"/>
              </a:rPr>
              <a:t>page, scroll to the bottom and click </a:t>
            </a:r>
            <a:r>
              <a:rPr sz="1100" b="1" spc="-5" dirty="0">
                <a:latin typeface="Arial"/>
                <a:cs typeface="Arial"/>
              </a:rPr>
              <a:t>View  Instances. </a:t>
            </a:r>
            <a:r>
              <a:rPr sz="1100" spc="-5" dirty="0">
                <a:latin typeface="Arial"/>
                <a:cs typeface="Arial"/>
              </a:rPr>
              <a:t>You’ll be taken to the Instances</a:t>
            </a:r>
            <a:r>
              <a:rPr sz="1100" dirty="0">
                <a:latin typeface="Arial"/>
                <a:cs typeface="Arial"/>
              </a:rPr>
              <a:t> </a:t>
            </a:r>
            <a:r>
              <a:rPr sz="1100" spc="-5" dirty="0">
                <a:latin typeface="Arial"/>
                <a:cs typeface="Arial"/>
              </a:rPr>
              <a:t>page.</a:t>
            </a:r>
            <a:endParaRPr sz="1100" dirty="0">
              <a:latin typeface="Arial"/>
              <a:cs typeface="Arial"/>
            </a:endParaRPr>
          </a:p>
        </p:txBody>
      </p:sp>
      <p:sp>
        <p:nvSpPr>
          <p:cNvPr id="17" name="object 17"/>
          <p:cNvSpPr/>
          <p:nvPr/>
        </p:nvSpPr>
        <p:spPr>
          <a:xfrm>
            <a:off x="740411" y="5471414"/>
            <a:ext cx="797558" cy="691997"/>
          </a:xfrm>
          <a:prstGeom prst="rect">
            <a:avLst/>
          </a:prstGeom>
          <a:blipFill>
            <a:blip r:embed="rId5" cstate="print"/>
            <a:stretch>
              <a:fillRect/>
            </a:stretch>
          </a:blipFill>
        </p:spPr>
        <p:txBody>
          <a:bodyPr wrap="square" lIns="0" tIns="0" rIns="0" bIns="0" rtlCol="0"/>
          <a:lstStyle/>
          <a:p>
            <a:endParaRPr dirty="0"/>
          </a:p>
        </p:txBody>
      </p:sp>
      <p:sp>
        <p:nvSpPr>
          <p:cNvPr id="18" name="object 18"/>
          <p:cNvSpPr txBox="1"/>
          <p:nvPr/>
        </p:nvSpPr>
        <p:spPr>
          <a:xfrm>
            <a:off x="5177790" y="1762760"/>
            <a:ext cx="2217420" cy="3633470"/>
          </a:xfrm>
          <a:prstGeom prst="rect">
            <a:avLst/>
          </a:prstGeom>
          <a:ln w="38100">
            <a:solidFill>
              <a:srgbClr val="FFC000"/>
            </a:solidFill>
          </a:ln>
        </p:spPr>
        <p:txBody>
          <a:bodyPr vert="horz" wrap="square" lIns="0" tIns="55880" rIns="0" bIns="0" rtlCol="0">
            <a:spAutoFit/>
          </a:bodyPr>
          <a:lstStyle/>
          <a:p>
            <a:pPr marL="109855">
              <a:lnSpc>
                <a:spcPct val="100000"/>
              </a:lnSpc>
              <a:spcBef>
                <a:spcPts val="440"/>
              </a:spcBef>
            </a:pPr>
            <a:r>
              <a:rPr sz="1100" b="1" spc="-5" dirty="0">
                <a:latin typeface="Arial"/>
                <a:cs typeface="Arial"/>
              </a:rPr>
              <a:t>Security</a:t>
            </a:r>
            <a:r>
              <a:rPr sz="1100" b="1" spc="-10" dirty="0">
                <a:latin typeface="Arial"/>
                <a:cs typeface="Arial"/>
              </a:rPr>
              <a:t> </a:t>
            </a:r>
            <a:r>
              <a:rPr sz="1100" b="1" spc="-5" dirty="0">
                <a:latin typeface="Arial"/>
                <a:cs typeface="Arial"/>
              </a:rPr>
              <a:t>groups</a:t>
            </a:r>
            <a:endParaRPr sz="1100" dirty="0">
              <a:latin typeface="Arial"/>
              <a:cs typeface="Arial"/>
            </a:endParaRPr>
          </a:p>
          <a:p>
            <a:pPr marL="109855" marR="141605">
              <a:lnSpc>
                <a:spcPct val="103200"/>
              </a:lnSpc>
              <a:spcBef>
                <a:spcPts val="819"/>
              </a:spcBef>
            </a:pPr>
            <a:r>
              <a:rPr sz="1100" b="1" spc="-5" dirty="0">
                <a:latin typeface="Arial"/>
                <a:cs typeface="Arial"/>
              </a:rPr>
              <a:t>AWS security groups (SGs)  </a:t>
            </a:r>
            <a:r>
              <a:rPr sz="1100" spc="-5" dirty="0">
                <a:latin typeface="Arial"/>
                <a:cs typeface="Arial"/>
              </a:rPr>
              <a:t>are associated with Amazon  EC2 instances and provide  security at the protocol and port  access</a:t>
            </a:r>
            <a:r>
              <a:rPr sz="1100" spc="-10" dirty="0">
                <a:latin typeface="Arial"/>
                <a:cs typeface="Arial"/>
              </a:rPr>
              <a:t> </a:t>
            </a:r>
            <a:r>
              <a:rPr sz="1100" spc="-5" dirty="0">
                <a:latin typeface="Arial"/>
                <a:cs typeface="Arial"/>
              </a:rPr>
              <a:t>level.</a:t>
            </a:r>
            <a:endParaRPr sz="1100" dirty="0">
              <a:latin typeface="Arial"/>
              <a:cs typeface="Arial"/>
            </a:endParaRPr>
          </a:p>
          <a:p>
            <a:pPr marL="109855" marR="111125">
              <a:lnSpc>
                <a:spcPct val="103299"/>
              </a:lnSpc>
              <a:spcBef>
                <a:spcPts val="810"/>
              </a:spcBef>
            </a:pPr>
            <a:r>
              <a:rPr sz="1100" dirty="0">
                <a:latin typeface="Arial"/>
                <a:cs typeface="Arial"/>
              </a:rPr>
              <a:t>A </a:t>
            </a:r>
            <a:r>
              <a:rPr sz="1100" b="1" spc="-5" dirty="0">
                <a:latin typeface="Arial"/>
                <a:cs typeface="Arial"/>
              </a:rPr>
              <a:t>security group </a:t>
            </a:r>
            <a:r>
              <a:rPr sz="1100" spc="-5" dirty="0">
                <a:latin typeface="Arial"/>
                <a:cs typeface="Arial"/>
              </a:rPr>
              <a:t>works very  much the same way as </a:t>
            </a:r>
            <a:r>
              <a:rPr sz="1100" dirty="0">
                <a:latin typeface="Arial"/>
                <a:cs typeface="Arial"/>
              </a:rPr>
              <a:t>a  </a:t>
            </a:r>
            <a:r>
              <a:rPr sz="1100" spc="-5" dirty="0">
                <a:latin typeface="Arial"/>
                <a:cs typeface="Arial"/>
              </a:rPr>
              <a:t>firewall. It contains </a:t>
            </a:r>
            <a:r>
              <a:rPr sz="1100" dirty="0">
                <a:latin typeface="Arial"/>
                <a:cs typeface="Arial"/>
              </a:rPr>
              <a:t>a </a:t>
            </a:r>
            <a:r>
              <a:rPr sz="1100" spc="-5" dirty="0">
                <a:latin typeface="Arial"/>
                <a:cs typeface="Arial"/>
              </a:rPr>
              <a:t>set of rules  that filter traffic coming into and  out of an Amazon EC2  instance. By default, all non-  local traffic is</a:t>
            </a:r>
            <a:r>
              <a:rPr sz="1100" spc="-15" dirty="0">
                <a:latin typeface="Arial"/>
                <a:cs typeface="Arial"/>
              </a:rPr>
              <a:t> </a:t>
            </a:r>
            <a:r>
              <a:rPr sz="1100" spc="-5" dirty="0">
                <a:latin typeface="Arial"/>
                <a:cs typeface="Arial"/>
              </a:rPr>
              <a:t>blocked.</a:t>
            </a:r>
            <a:endParaRPr sz="1100" dirty="0">
              <a:latin typeface="Arial"/>
              <a:cs typeface="Arial"/>
            </a:endParaRPr>
          </a:p>
          <a:p>
            <a:pPr marL="109855" marR="460375">
              <a:lnSpc>
                <a:spcPct val="103000"/>
              </a:lnSpc>
              <a:spcBef>
                <a:spcPts val="810"/>
              </a:spcBef>
            </a:pPr>
            <a:r>
              <a:rPr sz="1100" spc="-5" dirty="0">
                <a:latin typeface="Arial"/>
                <a:cs typeface="Arial"/>
              </a:rPr>
              <a:t>For example, webservers  typically allow public traffic  access on </a:t>
            </a:r>
            <a:r>
              <a:rPr sz="1100" b="1" spc="-5" dirty="0">
                <a:latin typeface="Arial"/>
                <a:cs typeface="Arial"/>
              </a:rPr>
              <a:t>port 80 (HTTP)  </a:t>
            </a:r>
            <a:r>
              <a:rPr sz="1100" spc="-5" dirty="0">
                <a:latin typeface="Arial"/>
                <a:cs typeface="Arial"/>
              </a:rPr>
              <a:t>and/or </a:t>
            </a:r>
            <a:r>
              <a:rPr sz="1100" b="1" spc="-5" dirty="0">
                <a:latin typeface="Arial"/>
                <a:cs typeface="Arial"/>
              </a:rPr>
              <a:t>port 443</a:t>
            </a:r>
            <a:r>
              <a:rPr sz="1100" b="1" spc="-35" dirty="0">
                <a:latin typeface="Arial"/>
                <a:cs typeface="Arial"/>
              </a:rPr>
              <a:t> </a:t>
            </a:r>
            <a:r>
              <a:rPr sz="1100" b="1" spc="-5" dirty="0">
                <a:latin typeface="Arial"/>
                <a:cs typeface="Arial"/>
              </a:rPr>
              <a:t>(HTTPS).</a:t>
            </a:r>
            <a:endParaRPr sz="1100" dirty="0">
              <a:latin typeface="Arial"/>
              <a:cs typeface="Arial"/>
            </a:endParaRPr>
          </a:p>
        </p:txBody>
      </p:sp>
      <p:sp>
        <p:nvSpPr>
          <p:cNvPr id="19" name="object 19"/>
          <p:cNvSpPr/>
          <p:nvPr/>
        </p:nvSpPr>
        <p:spPr>
          <a:xfrm>
            <a:off x="940436" y="7517663"/>
            <a:ext cx="532128" cy="532130"/>
          </a:xfrm>
          <a:prstGeom prst="rect">
            <a:avLst/>
          </a:prstGeom>
          <a:blipFill>
            <a:blip r:embed="rId6" cstate="print"/>
            <a:stretch>
              <a:fillRect/>
            </a:stretch>
          </a:blipFill>
        </p:spPr>
        <p:txBody>
          <a:bodyPr wrap="square" lIns="0" tIns="0" rIns="0" bIns="0" rtlCol="0"/>
          <a:lstStyle/>
          <a:p>
            <a:endParaRPr dirty="0"/>
          </a:p>
        </p:txBody>
      </p:sp>
      <p:sp>
        <p:nvSpPr>
          <p:cNvPr id="20" name="object 20"/>
          <p:cNvSpPr txBox="1"/>
          <p:nvPr/>
        </p:nvSpPr>
        <p:spPr>
          <a:xfrm>
            <a:off x="727965" y="5880607"/>
            <a:ext cx="6431280" cy="1958339"/>
          </a:xfrm>
          <a:prstGeom prst="rect">
            <a:avLst/>
          </a:prstGeom>
        </p:spPr>
        <p:txBody>
          <a:bodyPr vert="horz" wrap="square" lIns="0" tIns="26034" rIns="0" bIns="0" rtlCol="0">
            <a:spAutoFit/>
          </a:bodyPr>
          <a:lstStyle/>
          <a:p>
            <a:pPr marL="902335">
              <a:lnSpc>
                <a:spcPct val="100000"/>
              </a:lnSpc>
              <a:spcBef>
                <a:spcPts val="204"/>
              </a:spcBef>
            </a:pPr>
            <a:r>
              <a:rPr sz="1200" spc="10" dirty="0">
                <a:latin typeface="Trebuchet MS"/>
                <a:cs typeface="Trebuchet MS"/>
              </a:rPr>
              <a:t>Wait</a:t>
            </a:r>
            <a:r>
              <a:rPr sz="1200" spc="-55" dirty="0">
                <a:latin typeface="Trebuchet MS"/>
                <a:cs typeface="Trebuchet MS"/>
              </a:rPr>
              <a:t> </a:t>
            </a:r>
            <a:r>
              <a:rPr sz="1200" spc="10" dirty="0">
                <a:latin typeface="Trebuchet MS"/>
                <a:cs typeface="Trebuchet MS"/>
              </a:rPr>
              <a:t>for</a:t>
            </a:r>
            <a:r>
              <a:rPr sz="1200" spc="-50" dirty="0">
                <a:latin typeface="Trebuchet MS"/>
                <a:cs typeface="Trebuchet MS"/>
              </a:rPr>
              <a:t> </a:t>
            </a:r>
            <a:r>
              <a:rPr sz="1200" spc="20" dirty="0">
                <a:latin typeface="Trebuchet MS"/>
                <a:cs typeface="Trebuchet MS"/>
              </a:rPr>
              <a:t>your</a:t>
            </a:r>
            <a:r>
              <a:rPr sz="1200" spc="-50" dirty="0">
                <a:latin typeface="Trebuchet MS"/>
                <a:cs typeface="Trebuchet MS"/>
              </a:rPr>
              <a:t> </a:t>
            </a:r>
            <a:r>
              <a:rPr sz="1200" spc="20" dirty="0">
                <a:latin typeface="Trebuchet MS"/>
                <a:cs typeface="Trebuchet MS"/>
              </a:rPr>
              <a:t>new</a:t>
            </a:r>
            <a:r>
              <a:rPr sz="1200" spc="-50" dirty="0">
                <a:latin typeface="Trebuchet MS"/>
                <a:cs typeface="Trebuchet MS"/>
              </a:rPr>
              <a:t> </a:t>
            </a:r>
            <a:r>
              <a:rPr sz="1200" spc="40" dirty="0">
                <a:latin typeface="Trebuchet MS"/>
                <a:cs typeface="Trebuchet MS"/>
              </a:rPr>
              <a:t>Amazon</a:t>
            </a:r>
            <a:r>
              <a:rPr sz="1200" spc="-50" dirty="0">
                <a:latin typeface="Trebuchet MS"/>
                <a:cs typeface="Trebuchet MS"/>
              </a:rPr>
              <a:t> </a:t>
            </a:r>
            <a:r>
              <a:rPr sz="1200" spc="35" dirty="0">
                <a:latin typeface="Trebuchet MS"/>
                <a:cs typeface="Trebuchet MS"/>
              </a:rPr>
              <a:t>EC2</a:t>
            </a:r>
            <a:r>
              <a:rPr sz="1200" spc="-50" dirty="0">
                <a:latin typeface="Trebuchet MS"/>
                <a:cs typeface="Trebuchet MS"/>
              </a:rPr>
              <a:t> </a:t>
            </a:r>
            <a:r>
              <a:rPr sz="1200" dirty="0">
                <a:latin typeface="Trebuchet MS"/>
                <a:cs typeface="Trebuchet MS"/>
              </a:rPr>
              <a:t>instance</a:t>
            </a:r>
            <a:r>
              <a:rPr sz="1200" spc="-50" dirty="0">
                <a:latin typeface="Trebuchet MS"/>
                <a:cs typeface="Trebuchet MS"/>
              </a:rPr>
              <a:t> </a:t>
            </a:r>
            <a:r>
              <a:rPr sz="1200" spc="-5" dirty="0">
                <a:latin typeface="Trebuchet MS"/>
                <a:cs typeface="Trebuchet MS"/>
              </a:rPr>
              <a:t>state</a:t>
            </a:r>
            <a:r>
              <a:rPr sz="1200" spc="-50" dirty="0">
                <a:latin typeface="Trebuchet MS"/>
                <a:cs typeface="Trebuchet MS"/>
              </a:rPr>
              <a:t> </a:t>
            </a:r>
            <a:r>
              <a:rPr sz="1200" spc="15" dirty="0">
                <a:latin typeface="Trebuchet MS"/>
                <a:cs typeface="Trebuchet MS"/>
              </a:rPr>
              <a:t>to</a:t>
            </a:r>
            <a:r>
              <a:rPr sz="1200" spc="-50" dirty="0">
                <a:latin typeface="Trebuchet MS"/>
                <a:cs typeface="Trebuchet MS"/>
              </a:rPr>
              <a:t> </a:t>
            </a:r>
            <a:r>
              <a:rPr sz="1200" spc="10" dirty="0">
                <a:latin typeface="Trebuchet MS"/>
                <a:cs typeface="Trebuchet MS"/>
              </a:rPr>
              <a:t>display</a:t>
            </a:r>
            <a:r>
              <a:rPr sz="1200" spc="-50" dirty="0">
                <a:latin typeface="Trebuchet MS"/>
                <a:cs typeface="Trebuchet MS"/>
              </a:rPr>
              <a:t> </a:t>
            </a:r>
            <a:r>
              <a:rPr sz="1200" spc="15" dirty="0">
                <a:latin typeface="Trebuchet MS"/>
                <a:cs typeface="Trebuchet MS"/>
              </a:rPr>
              <a:t>as</a:t>
            </a:r>
            <a:endParaRPr sz="1200" dirty="0">
              <a:latin typeface="Trebuchet MS"/>
              <a:cs typeface="Trebuchet MS"/>
            </a:endParaRPr>
          </a:p>
          <a:p>
            <a:pPr marL="902335">
              <a:lnSpc>
                <a:spcPct val="100000"/>
              </a:lnSpc>
              <a:spcBef>
                <a:spcPts val="110"/>
              </a:spcBef>
            </a:pPr>
            <a:r>
              <a:rPr sz="1200" b="1" spc="5" dirty="0">
                <a:latin typeface="Trebuchet MS"/>
                <a:cs typeface="Trebuchet MS"/>
              </a:rPr>
              <a:t>running.</a:t>
            </a:r>
            <a:endParaRPr sz="1200" dirty="0">
              <a:latin typeface="Trebuchet MS"/>
              <a:cs typeface="Trebuchet MS"/>
            </a:endParaRPr>
          </a:p>
          <a:p>
            <a:pPr>
              <a:lnSpc>
                <a:spcPct val="100000"/>
              </a:lnSpc>
              <a:spcBef>
                <a:spcPts val="50"/>
              </a:spcBef>
            </a:pPr>
            <a:endParaRPr sz="1850" dirty="0">
              <a:latin typeface="Trebuchet MS"/>
              <a:cs typeface="Trebuchet MS"/>
            </a:endParaRPr>
          </a:p>
          <a:p>
            <a:pPr marL="12700">
              <a:lnSpc>
                <a:spcPct val="100000"/>
              </a:lnSpc>
            </a:pPr>
            <a:r>
              <a:rPr sz="1400" b="1" spc="-5" dirty="0">
                <a:latin typeface="Arial"/>
                <a:cs typeface="Arial"/>
              </a:rPr>
              <a:t>Test your</a:t>
            </a:r>
            <a:r>
              <a:rPr sz="1400" b="1" spc="-10" dirty="0">
                <a:latin typeface="Arial"/>
                <a:cs typeface="Arial"/>
              </a:rPr>
              <a:t> </a:t>
            </a:r>
            <a:r>
              <a:rPr sz="1400" b="1" spc="-5" dirty="0">
                <a:latin typeface="Arial"/>
                <a:cs typeface="Arial"/>
              </a:rPr>
              <a:t>webpage</a:t>
            </a:r>
            <a:endParaRPr sz="1400" dirty="0">
              <a:latin typeface="Arial"/>
              <a:cs typeface="Arial"/>
            </a:endParaRPr>
          </a:p>
          <a:p>
            <a:pPr marL="469900" indent="-229235">
              <a:lnSpc>
                <a:spcPct val="100000"/>
              </a:lnSpc>
              <a:spcBef>
                <a:spcPts val="994"/>
              </a:spcBef>
              <a:buAutoNum type="arabicPeriod"/>
              <a:tabLst>
                <a:tab pos="469900" algn="l"/>
              </a:tabLst>
            </a:pPr>
            <a:r>
              <a:rPr sz="1100" spc="-5" dirty="0">
                <a:latin typeface="Arial"/>
                <a:cs typeface="Arial"/>
              </a:rPr>
              <a:t>Select your </a:t>
            </a:r>
            <a:r>
              <a:rPr sz="1100" b="1" spc="-5" dirty="0">
                <a:latin typeface="Arial"/>
                <a:cs typeface="Arial"/>
              </a:rPr>
              <a:t>BitBeat webServer </a:t>
            </a:r>
            <a:r>
              <a:rPr sz="1100" spc="-5" dirty="0">
                <a:latin typeface="Arial"/>
                <a:cs typeface="Arial"/>
              </a:rPr>
              <a:t>Instance and copy the </a:t>
            </a:r>
            <a:r>
              <a:rPr sz="1100" b="1" spc="-5" dirty="0">
                <a:latin typeface="Arial"/>
                <a:cs typeface="Arial"/>
              </a:rPr>
              <a:t>IPV4 public IP </a:t>
            </a:r>
            <a:r>
              <a:rPr sz="1100" spc="-5" dirty="0">
                <a:latin typeface="Arial"/>
                <a:cs typeface="Arial"/>
              </a:rPr>
              <a:t>address to your</a:t>
            </a:r>
            <a:r>
              <a:rPr sz="1100" spc="120" dirty="0">
                <a:latin typeface="Arial"/>
                <a:cs typeface="Arial"/>
              </a:rPr>
              <a:t> </a:t>
            </a:r>
            <a:r>
              <a:rPr sz="1100" spc="-5" dirty="0">
                <a:latin typeface="Arial"/>
                <a:cs typeface="Arial"/>
              </a:rPr>
              <a:t>clipboard</a:t>
            </a:r>
            <a:endParaRPr sz="1100" dirty="0">
              <a:latin typeface="Arial"/>
              <a:cs typeface="Arial"/>
            </a:endParaRPr>
          </a:p>
          <a:p>
            <a:pPr marL="469900" indent="-229235">
              <a:lnSpc>
                <a:spcPct val="100000"/>
              </a:lnSpc>
              <a:spcBef>
                <a:spcPts val="145"/>
              </a:spcBef>
              <a:buAutoNum type="arabicPeriod"/>
              <a:tabLst>
                <a:tab pos="469900" algn="l"/>
              </a:tabLst>
            </a:pPr>
            <a:r>
              <a:rPr sz="1100" spc="-5" dirty="0">
                <a:latin typeface="Arial"/>
                <a:cs typeface="Arial"/>
              </a:rPr>
              <a:t>Paste the </a:t>
            </a:r>
            <a:r>
              <a:rPr sz="1100" b="1" spc="-5" dirty="0">
                <a:latin typeface="Arial"/>
                <a:cs typeface="Arial"/>
              </a:rPr>
              <a:t>public IP </a:t>
            </a:r>
            <a:r>
              <a:rPr sz="1100" spc="-5" dirty="0">
                <a:latin typeface="Arial"/>
                <a:cs typeface="Arial"/>
              </a:rPr>
              <a:t>address into </a:t>
            </a:r>
            <a:r>
              <a:rPr sz="1100" dirty="0">
                <a:latin typeface="Arial"/>
                <a:cs typeface="Arial"/>
              </a:rPr>
              <a:t>a </a:t>
            </a:r>
            <a:r>
              <a:rPr sz="1100" spc="-5" dirty="0">
                <a:latin typeface="Arial"/>
                <a:cs typeface="Arial"/>
              </a:rPr>
              <a:t>new browser window and observe the</a:t>
            </a:r>
            <a:r>
              <a:rPr sz="1100" spc="15" dirty="0">
                <a:latin typeface="Arial"/>
                <a:cs typeface="Arial"/>
              </a:rPr>
              <a:t> </a:t>
            </a:r>
            <a:r>
              <a:rPr sz="1100" spc="-5" dirty="0">
                <a:latin typeface="Arial"/>
                <a:cs typeface="Arial"/>
              </a:rPr>
              <a:t>results.</a:t>
            </a:r>
            <a:endParaRPr sz="1100" dirty="0">
              <a:latin typeface="Arial"/>
              <a:cs typeface="Arial"/>
            </a:endParaRPr>
          </a:p>
          <a:p>
            <a:pPr>
              <a:lnSpc>
                <a:spcPct val="100000"/>
              </a:lnSpc>
            </a:pPr>
            <a:endParaRPr sz="1200" dirty="0">
              <a:latin typeface="Arial"/>
              <a:cs typeface="Arial"/>
            </a:endParaRPr>
          </a:p>
          <a:p>
            <a:pPr>
              <a:lnSpc>
                <a:spcPct val="100000"/>
              </a:lnSpc>
              <a:spcBef>
                <a:spcPts val="30"/>
              </a:spcBef>
            </a:pPr>
            <a:endParaRPr sz="1400" dirty="0">
              <a:latin typeface="Arial"/>
              <a:cs typeface="Arial"/>
            </a:endParaRPr>
          </a:p>
          <a:p>
            <a:pPr marL="893444">
              <a:lnSpc>
                <a:spcPct val="100000"/>
              </a:lnSpc>
            </a:pPr>
            <a:r>
              <a:rPr sz="1200" spc="30" dirty="0">
                <a:latin typeface="Trebuchet MS"/>
                <a:cs typeface="Trebuchet MS"/>
              </a:rPr>
              <a:t>Did</a:t>
            </a:r>
            <a:r>
              <a:rPr sz="1200" spc="-50" dirty="0">
                <a:latin typeface="Trebuchet MS"/>
                <a:cs typeface="Trebuchet MS"/>
              </a:rPr>
              <a:t> </a:t>
            </a:r>
            <a:r>
              <a:rPr sz="1200" spc="20" dirty="0">
                <a:latin typeface="Trebuchet MS"/>
                <a:cs typeface="Trebuchet MS"/>
              </a:rPr>
              <a:t>your</a:t>
            </a:r>
            <a:r>
              <a:rPr sz="1200" spc="-50" dirty="0">
                <a:latin typeface="Trebuchet MS"/>
                <a:cs typeface="Trebuchet MS"/>
              </a:rPr>
              <a:t> </a:t>
            </a:r>
            <a:r>
              <a:rPr sz="1200" spc="20" dirty="0">
                <a:latin typeface="Trebuchet MS"/>
                <a:cs typeface="Trebuchet MS"/>
              </a:rPr>
              <a:t>webpage</a:t>
            </a:r>
            <a:r>
              <a:rPr sz="1200" spc="-50" dirty="0">
                <a:latin typeface="Trebuchet MS"/>
                <a:cs typeface="Trebuchet MS"/>
              </a:rPr>
              <a:t> </a:t>
            </a:r>
            <a:r>
              <a:rPr sz="1200" spc="20" dirty="0">
                <a:latin typeface="Trebuchet MS"/>
                <a:cs typeface="Trebuchet MS"/>
              </a:rPr>
              <a:t>load</a:t>
            </a:r>
            <a:r>
              <a:rPr sz="1200" spc="-50" dirty="0">
                <a:latin typeface="Trebuchet MS"/>
                <a:cs typeface="Trebuchet MS"/>
              </a:rPr>
              <a:t> </a:t>
            </a:r>
            <a:r>
              <a:rPr sz="1200" spc="15" dirty="0">
                <a:latin typeface="Trebuchet MS"/>
                <a:cs typeface="Trebuchet MS"/>
              </a:rPr>
              <a:t>properly?</a:t>
            </a:r>
            <a:r>
              <a:rPr sz="1200" spc="-50" dirty="0">
                <a:latin typeface="Trebuchet MS"/>
                <a:cs typeface="Trebuchet MS"/>
              </a:rPr>
              <a:t> </a:t>
            </a:r>
            <a:r>
              <a:rPr sz="1200" dirty="0">
                <a:latin typeface="Trebuchet MS"/>
                <a:cs typeface="Trebuchet MS"/>
              </a:rPr>
              <a:t>If</a:t>
            </a:r>
            <a:r>
              <a:rPr sz="1200" spc="-50" dirty="0">
                <a:latin typeface="Trebuchet MS"/>
                <a:cs typeface="Trebuchet MS"/>
              </a:rPr>
              <a:t> </a:t>
            </a:r>
            <a:r>
              <a:rPr sz="1200" spc="-15" dirty="0">
                <a:latin typeface="Trebuchet MS"/>
                <a:cs typeface="Trebuchet MS"/>
              </a:rPr>
              <a:t>not,</a:t>
            </a:r>
            <a:r>
              <a:rPr sz="1200" spc="-45" dirty="0">
                <a:latin typeface="Trebuchet MS"/>
                <a:cs typeface="Trebuchet MS"/>
              </a:rPr>
              <a:t> </a:t>
            </a:r>
            <a:r>
              <a:rPr sz="1200" spc="15" dirty="0">
                <a:latin typeface="Trebuchet MS"/>
                <a:cs typeface="Trebuchet MS"/>
              </a:rPr>
              <a:t>what</a:t>
            </a:r>
            <a:r>
              <a:rPr sz="1200" spc="-50" dirty="0">
                <a:latin typeface="Trebuchet MS"/>
                <a:cs typeface="Trebuchet MS"/>
              </a:rPr>
              <a:t> </a:t>
            </a:r>
            <a:r>
              <a:rPr sz="1200" spc="30" dirty="0">
                <a:latin typeface="Trebuchet MS"/>
                <a:cs typeface="Trebuchet MS"/>
              </a:rPr>
              <a:t>may</a:t>
            </a:r>
            <a:r>
              <a:rPr sz="1200" spc="-50" dirty="0">
                <a:latin typeface="Trebuchet MS"/>
                <a:cs typeface="Trebuchet MS"/>
              </a:rPr>
              <a:t> </a:t>
            </a:r>
            <a:r>
              <a:rPr sz="1200" spc="10" dirty="0">
                <a:latin typeface="Trebuchet MS"/>
                <a:cs typeface="Trebuchet MS"/>
              </a:rPr>
              <a:t>be</a:t>
            </a:r>
            <a:r>
              <a:rPr sz="1200" spc="-50" dirty="0">
                <a:latin typeface="Trebuchet MS"/>
                <a:cs typeface="Trebuchet MS"/>
              </a:rPr>
              <a:t> </a:t>
            </a:r>
            <a:r>
              <a:rPr sz="1200" dirty="0">
                <a:latin typeface="Trebuchet MS"/>
                <a:cs typeface="Trebuchet MS"/>
              </a:rPr>
              <a:t>the</a:t>
            </a:r>
            <a:r>
              <a:rPr sz="1200" spc="-50" dirty="0">
                <a:latin typeface="Trebuchet MS"/>
                <a:cs typeface="Trebuchet MS"/>
              </a:rPr>
              <a:t> </a:t>
            </a:r>
            <a:r>
              <a:rPr sz="1200" spc="15" dirty="0">
                <a:latin typeface="Trebuchet MS"/>
                <a:cs typeface="Trebuchet MS"/>
              </a:rPr>
              <a:t>issue?</a:t>
            </a:r>
            <a:endParaRPr sz="1200" dirty="0">
              <a:latin typeface="Trebuchet MS"/>
              <a:cs typeface="Trebuchet MS"/>
            </a:endParaRPr>
          </a:p>
        </p:txBody>
      </p:sp>
      <p:sp>
        <p:nvSpPr>
          <p:cNvPr id="21" name="object 21"/>
          <p:cNvSpPr/>
          <p:nvPr/>
        </p:nvSpPr>
        <p:spPr>
          <a:xfrm>
            <a:off x="1603247" y="8153400"/>
            <a:ext cx="5573395" cy="18415"/>
          </a:xfrm>
          <a:custGeom>
            <a:avLst/>
            <a:gdLst/>
            <a:ahLst/>
            <a:cxnLst/>
            <a:rect l="l" t="t" r="r" b="b"/>
            <a:pathLst>
              <a:path w="5573395" h="18415">
                <a:moveTo>
                  <a:pt x="5573268" y="0"/>
                </a:moveTo>
                <a:lnTo>
                  <a:pt x="0" y="0"/>
                </a:lnTo>
                <a:lnTo>
                  <a:pt x="0" y="18287"/>
                </a:lnTo>
                <a:lnTo>
                  <a:pt x="5573268" y="18287"/>
                </a:lnTo>
                <a:lnTo>
                  <a:pt x="5573268" y="0"/>
                </a:lnTo>
                <a:close/>
              </a:path>
            </a:pathLst>
          </a:custGeom>
          <a:solidFill>
            <a:srgbClr val="000000"/>
          </a:solidFill>
        </p:spPr>
        <p:txBody>
          <a:bodyPr wrap="square" lIns="0" tIns="0" rIns="0" bIns="0" rtlCol="0"/>
          <a:lstStyle/>
          <a:p>
            <a:endParaRPr dirty="0"/>
          </a:p>
        </p:txBody>
      </p:sp>
      <p:sp>
        <p:nvSpPr>
          <p:cNvPr id="22" name="object 22"/>
          <p:cNvSpPr/>
          <p:nvPr/>
        </p:nvSpPr>
        <p:spPr>
          <a:xfrm>
            <a:off x="1621536" y="8439760"/>
            <a:ext cx="5486400" cy="0"/>
          </a:xfrm>
          <a:custGeom>
            <a:avLst/>
            <a:gdLst/>
            <a:ahLst/>
            <a:cxnLst/>
            <a:rect l="l" t="t" r="r" b="b"/>
            <a:pathLst>
              <a:path w="5486400">
                <a:moveTo>
                  <a:pt x="0" y="0"/>
                </a:moveTo>
                <a:lnTo>
                  <a:pt x="5486400" y="0"/>
                </a:lnTo>
              </a:path>
            </a:pathLst>
          </a:custGeom>
          <a:ln w="12192">
            <a:solidFill>
              <a:srgbClr val="000000"/>
            </a:solidFill>
          </a:ln>
        </p:spPr>
        <p:txBody>
          <a:bodyPr wrap="square" lIns="0" tIns="0" rIns="0" bIns="0" rtlCol="0"/>
          <a:lstStyle/>
          <a:p>
            <a:endParaRPr dirty="0"/>
          </a:p>
        </p:txBody>
      </p:sp>
      <p:sp>
        <p:nvSpPr>
          <p:cNvPr id="24" name="Footer Placeholder 3">
            <a:extLst>
              <a:ext uri="{FF2B5EF4-FFF2-40B4-BE49-F238E27FC236}">
                <a16:creationId xmlns:a16="http://schemas.microsoft.com/office/drawing/2014/main" id="{9A494D43-E64B-D646-BC1E-AC10DF67DC3E}"/>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5</a:t>
            </a:fld>
            <a:endParaRPr lang="en-US"/>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9365" y="817879"/>
            <a:ext cx="4806950" cy="269240"/>
          </a:xfrm>
          <a:prstGeom prst="rect">
            <a:avLst/>
          </a:prstGeom>
        </p:spPr>
        <p:txBody>
          <a:bodyPr vert="horz" wrap="square" lIns="0" tIns="12065" rIns="0" bIns="0" rtlCol="0">
            <a:spAutoFit/>
          </a:bodyPr>
          <a:lstStyle/>
          <a:p>
            <a:pPr marL="12700">
              <a:lnSpc>
                <a:spcPct val="100000"/>
              </a:lnSpc>
              <a:spcBef>
                <a:spcPts val="95"/>
              </a:spcBef>
            </a:pPr>
            <a:r>
              <a:rPr sz="1600" spc="30" dirty="0">
                <a:solidFill>
                  <a:srgbClr val="262626"/>
                </a:solidFill>
                <a:latin typeface="Trebuchet MS"/>
                <a:cs typeface="Trebuchet MS"/>
              </a:rPr>
              <a:t>Launching</a:t>
            </a:r>
            <a:r>
              <a:rPr sz="1600" spc="-65" dirty="0">
                <a:solidFill>
                  <a:srgbClr val="262626"/>
                </a:solidFill>
                <a:latin typeface="Trebuchet MS"/>
                <a:cs typeface="Trebuchet MS"/>
              </a:rPr>
              <a:t> </a:t>
            </a:r>
            <a:r>
              <a:rPr sz="1600" spc="35" dirty="0">
                <a:solidFill>
                  <a:srgbClr val="262626"/>
                </a:solidFill>
                <a:latin typeface="Trebuchet MS"/>
                <a:cs typeface="Trebuchet MS"/>
              </a:rPr>
              <a:t>and</a:t>
            </a:r>
            <a:r>
              <a:rPr sz="1600" spc="-65" dirty="0">
                <a:solidFill>
                  <a:srgbClr val="262626"/>
                </a:solidFill>
                <a:latin typeface="Trebuchet MS"/>
                <a:cs typeface="Trebuchet MS"/>
              </a:rPr>
              <a:t> </a:t>
            </a:r>
            <a:r>
              <a:rPr sz="1600" spc="25" dirty="0">
                <a:solidFill>
                  <a:srgbClr val="262626"/>
                </a:solidFill>
                <a:latin typeface="Trebuchet MS"/>
                <a:cs typeface="Trebuchet MS"/>
              </a:rPr>
              <a:t>configuring</a:t>
            </a:r>
            <a:r>
              <a:rPr sz="1600" spc="-65" dirty="0">
                <a:solidFill>
                  <a:srgbClr val="262626"/>
                </a:solidFill>
                <a:latin typeface="Trebuchet MS"/>
                <a:cs typeface="Trebuchet MS"/>
              </a:rPr>
              <a:t> </a:t>
            </a:r>
            <a:r>
              <a:rPr sz="1600" spc="30" dirty="0">
                <a:solidFill>
                  <a:srgbClr val="262626"/>
                </a:solidFill>
                <a:latin typeface="Trebuchet MS"/>
                <a:cs typeface="Trebuchet MS"/>
              </a:rPr>
              <a:t>an</a:t>
            </a:r>
            <a:r>
              <a:rPr sz="1600" spc="-65" dirty="0">
                <a:solidFill>
                  <a:srgbClr val="262626"/>
                </a:solidFill>
                <a:latin typeface="Trebuchet MS"/>
                <a:cs typeface="Trebuchet MS"/>
              </a:rPr>
              <a:t> </a:t>
            </a:r>
            <a:r>
              <a:rPr sz="1600" spc="50" dirty="0">
                <a:solidFill>
                  <a:srgbClr val="262626"/>
                </a:solidFill>
                <a:latin typeface="Trebuchet MS"/>
                <a:cs typeface="Trebuchet MS"/>
              </a:rPr>
              <a:t>Amazon</a:t>
            </a:r>
            <a:r>
              <a:rPr sz="1600" spc="-65" dirty="0">
                <a:solidFill>
                  <a:srgbClr val="262626"/>
                </a:solidFill>
                <a:latin typeface="Trebuchet MS"/>
                <a:cs typeface="Trebuchet MS"/>
              </a:rPr>
              <a:t> </a:t>
            </a:r>
            <a:r>
              <a:rPr sz="1600" spc="45" dirty="0">
                <a:solidFill>
                  <a:srgbClr val="262626"/>
                </a:solidFill>
                <a:latin typeface="Trebuchet MS"/>
                <a:cs typeface="Trebuchet MS"/>
              </a:rPr>
              <a:t>EC2</a:t>
            </a:r>
            <a:r>
              <a:rPr sz="1600" spc="-65" dirty="0">
                <a:solidFill>
                  <a:srgbClr val="262626"/>
                </a:solidFill>
                <a:latin typeface="Trebuchet MS"/>
                <a:cs typeface="Trebuchet MS"/>
              </a:rPr>
              <a:t> </a:t>
            </a:r>
            <a:r>
              <a:rPr sz="1600" spc="5" dirty="0">
                <a:solidFill>
                  <a:srgbClr val="262626"/>
                </a:solidFill>
                <a:latin typeface="Trebuchet MS"/>
                <a:cs typeface="Trebuchet MS"/>
              </a:rPr>
              <a:t>Instance</a:t>
            </a:r>
            <a:endParaRPr sz="1600" dirty="0">
              <a:latin typeface="Trebuchet MS"/>
              <a:cs typeface="Trebuchet MS"/>
            </a:endParaRPr>
          </a:p>
        </p:txBody>
      </p:sp>
      <p:sp>
        <p:nvSpPr>
          <p:cNvPr id="4" name="object 4"/>
          <p:cNvSpPr/>
          <p:nvPr/>
        </p:nvSpPr>
        <p:spPr>
          <a:xfrm>
            <a:off x="522708" y="405223"/>
            <a:ext cx="2118154" cy="351017"/>
          </a:xfrm>
          <a:prstGeom prst="rect">
            <a:avLst/>
          </a:prstGeom>
          <a:blipFill>
            <a:blip r:embed="rId3" cstate="print"/>
            <a:stretch>
              <a:fillRect/>
            </a:stretch>
          </a:blipFill>
        </p:spPr>
        <p:txBody>
          <a:bodyPr wrap="square" lIns="0" tIns="0" rIns="0" bIns="0" rtlCol="0"/>
          <a:lstStyle/>
          <a:p>
            <a:endParaRPr dirty="0"/>
          </a:p>
        </p:txBody>
      </p:sp>
      <p:grpSp>
        <p:nvGrpSpPr>
          <p:cNvPr id="5" name="object 5"/>
          <p:cNvGrpSpPr/>
          <p:nvPr/>
        </p:nvGrpSpPr>
        <p:grpSpPr>
          <a:xfrm>
            <a:off x="-38100" y="111125"/>
            <a:ext cx="7433309" cy="1491615"/>
            <a:chOff x="-38100" y="111125"/>
            <a:chExt cx="7433309" cy="1491615"/>
          </a:xfrm>
        </p:grpSpPr>
        <p:sp>
          <p:nvSpPr>
            <p:cNvPr id="6" name="object 6"/>
            <p:cNvSpPr/>
            <p:nvPr/>
          </p:nvSpPr>
          <p:spPr>
            <a:xfrm>
              <a:off x="0" y="1275105"/>
              <a:ext cx="7357109" cy="0"/>
            </a:xfrm>
            <a:custGeom>
              <a:avLst/>
              <a:gdLst/>
              <a:ahLst/>
              <a:cxnLst/>
              <a:rect l="l" t="t" r="r" b="b"/>
              <a:pathLst>
                <a:path w="7357109">
                  <a:moveTo>
                    <a:pt x="0" y="0"/>
                  </a:moveTo>
                  <a:lnTo>
                    <a:pt x="6106160" y="0"/>
                  </a:lnTo>
                </a:path>
                <a:path w="7357109">
                  <a:moveTo>
                    <a:pt x="6887210" y="0"/>
                  </a:moveTo>
                  <a:lnTo>
                    <a:pt x="7357115" y="0"/>
                  </a:lnTo>
                </a:path>
              </a:pathLst>
            </a:custGeom>
            <a:ln w="76200">
              <a:solidFill>
                <a:srgbClr val="232F3E"/>
              </a:solidFill>
            </a:ln>
          </p:spPr>
          <p:txBody>
            <a:bodyPr wrap="square" lIns="0" tIns="0" rIns="0" bIns="0" rtlCol="0"/>
            <a:lstStyle/>
            <a:p>
              <a:endParaRPr dirty="0"/>
            </a:p>
          </p:txBody>
        </p:sp>
        <p:sp>
          <p:nvSpPr>
            <p:cNvPr id="7" name="object 7"/>
            <p:cNvSpPr/>
            <p:nvPr/>
          </p:nvSpPr>
          <p:spPr>
            <a:xfrm>
              <a:off x="6031865" y="111125"/>
              <a:ext cx="944244" cy="1491615"/>
            </a:xfrm>
            <a:custGeom>
              <a:avLst/>
              <a:gdLst/>
              <a:ahLst/>
              <a:cxnLst/>
              <a:rect l="l" t="t" r="r" b="b"/>
              <a:pathLst>
                <a:path w="944245" h="1491615">
                  <a:moveTo>
                    <a:pt x="786866" y="0"/>
                  </a:moveTo>
                  <a:lnTo>
                    <a:pt x="157378" y="0"/>
                  </a:lnTo>
                  <a:lnTo>
                    <a:pt x="107634" y="8023"/>
                  </a:lnTo>
                  <a:lnTo>
                    <a:pt x="64432" y="30364"/>
                  </a:lnTo>
                  <a:lnTo>
                    <a:pt x="30364" y="64432"/>
                  </a:lnTo>
                  <a:lnTo>
                    <a:pt x="8023" y="107634"/>
                  </a:lnTo>
                  <a:lnTo>
                    <a:pt x="0" y="157378"/>
                  </a:lnTo>
                  <a:lnTo>
                    <a:pt x="0" y="1334236"/>
                  </a:lnTo>
                  <a:lnTo>
                    <a:pt x="8023" y="1383980"/>
                  </a:lnTo>
                  <a:lnTo>
                    <a:pt x="30364" y="1427182"/>
                  </a:lnTo>
                  <a:lnTo>
                    <a:pt x="64432" y="1461250"/>
                  </a:lnTo>
                  <a:lnTo>
                    <a:pt x="107634" y="1483591"/>
                  </a:lnTo>
                  <a:lnTo>
                    <a:pt x="157378" y="1491615"/>
                  </a:lnTo>
                  <a:lnTo>
                    <a:pt x="786866" y="1491615"/>
                  </a:lnTo>
                  <a:lnTo>
                    <a:pt x="836610" y="1483591"/>
                  </a:lnTo>
                  <a:lnTo>
                    <a:pt x="879812" y="1461250"/>
                  </a:lnTo>
                  <a:lnTo>
                    <a:pt x="913880" y="1427182"/>
                  </a:lnTo>
                  <a:lnTo>
                    <a:pt x="936221" y="1383980"/>
                  </a:lnTo>
                  <a:lnTo>
                    <a:pt x="944244" y="1334236"/>
                  </a:lnTo>
                  <a:lnTo>
                    <a:pt x="944244" y="157378"/>
                  </a:lnTo>
                  <a:lnTo>
                    <a:pt x="936221" y="107634"/>
                  </a:lnTo>
                  <a:lnTo>
                    <a:pt x="913880" y="64432"/>
                  </a:lnTo>
                  <a:lnTo>
                    <a:pt x="879812" y="30364"/>
                  </a:lnTo>
                  <a:lnTo>
                    <a:pt x="836610" y="8023"/>
                  </a:lnTo>
                  <a:lnTo>
                    <a:pt x="786866" y="0"/>
                  </a:lnTo>
                  <a:close/>
                </a:path>
              </a:pathLst>
            </a:custGeom>
            <a:solidFill>
              <a:srgbClr val="FF9901"/>
            </a:solidFill>
          </p:spPr>
          <p:txBody>
            <a:bodyPr wrap="square" lIns="0" tIns="0" rIns="0" bIns="0" rtlCol="0"/>
            <a:lstStyle/>
            <a:p>
              <a:endParaRPr dirty="0"/>
            </a:p>
          </p:txBody>
        </p:sp>
        <p:sp>
          <p:nvSpPr>
            <p:cNvPr id="8" name="object 8"/>
            <p:cNvSpPr/>
            <p:nvPr/>
          </p:nvSpPr>
          <p:spPr>
            <a:xfrm>
              <a:off x="6106159" y="931544"/>
              <a:ext cx="781050" cy="577850"/>
            </a:xfrm>
            <a:custGeom>
              <a:avLst/>
              <a:gdLst/>
              <a:ahLst/>
              <a:cxnLst/>
              <a:rect l="l" t="t" r="r" b="b"/>
              <a:pathLst>
                <a:path w="781050" h="577850">
                  <a:moveTo>
                    <a:pt x="781049" y="0"/>
                  </a:moveTo>
                  <a:lnTo>
                    <a:pt x="0" y="0"/>
                  </a:lnTo>
                  <a:lnTo>
                    <a:pt x="0" y="577850"/>
                  </a:lnTo>
                  <a:lnTo>
                    <a:pt x="781049" y="577850"/>
                  </a:lnTo>
                  <a:lnTo>
                    <a:pt x="781049" y="0"/>
                  </a:lnTo>
                  <a:close/>
                </a:path>
              </a:pathLst>
            </a:custGeom>
            <a:solidFill>
              <a:srgbClr val="FF9900"/>
            </a:solidFill>
          </p:spPr>
          <p:txBody>
            <a:bodyPr wrap="square" lIns="0" tIns="0" rIns="0" bIns="0" rtlCol="0"/>
            <a:lstStyle/>
            <a:p>
              <a:endParaRPr dirty="0"/>
            </a:p>
          </p:txBody>
        </p:sp>
      </p:grpSp>
      <p:sp>
        <p:nvSpPr>
          <p:cNvPr id="9" name="object 9"/>
          <p:cNvSpPr txBox="1"/>
          <p:nvPr/>
        </p:nvSpPr>
        <p:spPr>
          <a:xfrm>
            <a:off x="6210645" y="1058671"/>
            <a:ext cx="573405" cy="408305"/>
          </a:xfrm>
          <a:prstGeom prst="rect">
            <a:avLst/>
          </a:prstGeom>
        </p:spPr>
        <p:txBody>
          <a:bodyPr vert="horz" wrap="square" lIns="0" tIns="27305" rIns="0" bIns="0" rtlCol="0">
            <a:spAutoFit/>
          </a:bodyPr>
          <a:lstStyle/>
          <a:p>
            <a:pPr marL="12700" marR="508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p:txBody>
      </p:sp>
      <p:sp>
        <p:nvSpPr>
          <p:cNvPr id="10" name="object 10"/>
          <p:cNvSpPr/>
          <p:nvPr/>
        </p:nvSpPr>
        <p:spPr>
          <a:xfrm>
            <a:off x="6149340" y="197485"/>
            <a:ext cx="715644" cy="715645"/>
          </a:xfrm>
          <a:prstGeom prst="rect">
            <a:avLst/>
          </a:prstGeom>
          <a:blipFill>
            <a:blip r:embed="rId4" cstate="print"/>
            <a:stretch>
              <a:fillRect/>
            </a:stretch>
          </a:blipFill>
        </p:spPr>
        <p:txBody>
          <a:bodyPr wrap="square" lIns="0" tIns="0" rIns="0" bIns="0" rtlCol="0"/>
          <a:lstStyle/>
          <a:p>
            <a:endParaRPr dirty="0"/>
          </a:p>
        </p:txBody>
      </p:sp>
      <p:sp>
        <p:nvSpPr>
          <p:cNvPr id="11" name="object 11"/>
          <p:cNvSpPr txBox="1"/>
          <p:nvPr/>
        </p:nvSpPr>
        <p:spPr>
          <a:xfrm>
            <a:off x="499365" y="1633220"/>
            <a:ext cx="4815840" cy="1831975"/>
          </a:xfrm>
          <a:prstGeom prst="rect">
            <a:avLst/>
          </a:prstGeom>
        </p:spPr>
        <p:txBody>
          <a:bodyPr vert="horz" wrap="square" lIns="0" tIns="12700" rIns="0" bIns="0" rtlCol="0">
            <a:spAutoFit/>
          </a:bodyPr>
          <a:lstStyle/>
          <a:p>
            <a:pPr marL="12700">
              <a:lnSpc>
                <a:spcPct val="100000"/>
              </a:lnSpc>
              <a:spcBef>
                <a:spcPts val="100"/>
              </a:spcBef>
            </a:pPr>
            <a:r>
              <a:rPr sz="1400" b="1" spc="-5" dirty="0">
                <a:latin typeface="Arial"/>
                <a:cs typeface="Arial"/>
              </a:rPr>
              <a:t>Troubleshooting Amazon</a:t>
            </a:r>
            <a:r>
              <a:rPr sz="1400" b="1" spc="-15" dirty="0">
                <a:latin typeface="Arial"/>
                <a:cs typeface="Arial"/>
              </a:rPr>
              <a:t> </a:t>
            </a:r>
            <a:r>
              <a:rPr sz="1400" b="1" spc="-5" dirty="0">
                <a:latin typeface="Arial"/>
                <a:cs typeface="Arial"/>
              </a:rPr>
              <a:t>EC2</a:t>
            </a:r>
            <a:endParaRPr sz="1400" dirty="0">
              <a:latin typeface="Arial"/>
              <a:cs typeface="Arial"/>
            </a:endParaRPr>
          </a:p>
          <a:p>
            <a:pPr marL="12700" marR="49530">
              <a:lnSpc>
                <a:spcPct val="103200"/>
              </a:lnSpc>
              <a:spcBef>
                <a:spcPts val="835"/>
              </a:spcBef>
            </a:pPr>
            <a:r>
              <a:rPr sz="1100" dirty="0">
                <a:latin typeface="Arial"/>
                <a:cs typeface="Arial"/>
              </a:rPr>
              <a:t>We </a:t>
            </a:r>
            <a:r>
              <a:rPr sz="1100" spc="-5" dirty="0">
                <a:latin typeface="Arial"/>
                <a:cs typeface="Arial"/>
              </a:rPr>
              <a:t>successfully launched our </a:t>
            </a:r>
            <a:r>
              <a:rPr sz="1100" b="1" spc="-5" dirty="0">
                <a:latin typeface="Arial"/>
                <a:cs typeface="Arial"/>
              </a:rPr>
              <a:t>BitBeat Webserver </a:t>
            </a:r>
            <a:r>
              <a:rPr sz="1100" spc="-5" dirty="0">
                <a:latin typeface="Arial"/>
                <a:cs typeface="Arial"/>
              </a:rPr>
              <a:t>but when </a:t>
            </a:r>
            <a:r>
              <a:rPr sz="1100" dirty="0">
                <a:latin typeface="Arial"/>
                <a:cs typeface="Arial"/>
              </a:rPr>
              <a:t>we </a:t>
            </a:r>
            <a:r>
              <a:rPr sz="1100" spc="-5" dirty="0">
                <a:latin typeface="Arial"/>
                <a:cs typeface="Arial"/>
              </a:rPr>
              <a:t>tried to  access the </a:t>
            </a:r>
            <a:r>
              <a:rPr sz="1100" b="1" spc="-5" dirty="0">
                <a:latin typeface="Arial"/>
                <a:cs typeface="Arial"/>
              </a:rPr>
              <a:t>Public IP </a:t>
            </a:r>
            <a:r>
              <a:rPr sz="1100" spc="-5" dirty="0">
                <a:latin typeface="Arial"/>
                <a:cs typeface="Arial"/>
              </a:rPr>
              <a:t>address, there is an error: </a:t>
            </a:r>
            <a:r>
              <a:rPr sz="1100" b="1" spc="-5" dirty="0">
                <a:latin typeface="Arial"/>
                <a:cs typeface="Arial"/>
              </a:rPr>
              <a:t>This site cannot be  reached</a:t>
            </a:r>
            <a:r>
              <a:rPr sz="1100" spc="-5" dirty="0">
                <a:latin typeface="Arial"/>
                <a:cs typeface="Arial"/>
              </a:rPr>
              <a:t>. Our product team won’t be able to access their </a:t>
            </a:r>
            <a:r>
              <a:rPr sz="1100" b="1" spc="-5" dirty="0">
                <a:latin typeface="Arial"/>
                <a:cs typeface="Arial"/>
              </a:rPr>
              <a:t>BitBanger  </a:t>
            </a:r>
            <a:r>
              <a:rPr sz="1100" spc="-5" dirty="0">
                <a:latin typeface="Arial"/>
                <a:cs typeface="Arial"/>
              </a:rPr>
              <a:t>application if they can’t reach the webserver. It is our job to figure out how to  fix this</a:t>
            </a:r>
            <a:r>
              <a:rPr sz="1100" spc="-10" dirty="0">
                <a:latin typeface="Arial"/>
                <a:cs typeface="Arial"/>
              </a:rPr>
              <a:t> </a:t>
            </a:r>
            <a:r>
              <a:rPr sz="1100" spc="-5" dirty="0">
                <a:latin typeface="Arial"/>
                <a:cs typeface="Arial"/>
              </a:rPr>
              <a:t>issue.</a:t>
            </a:r>
            <a:endParaRPr sz="1100" dirty="0">
              <a:latin typeface="Arial"/>
              <a:cs typeface="Arial"/>
            </a:endParaRPr>
          </a:p>
          <a:p>
            <a:pPr marL="12700" marR="5080">
              <a:lnSpc>
                <a:spcPct val="102699"/>
              </a:lnSpc>
              <a:spcBef>
                <a:spcPts val="830"/>
              </a:spcBef>
            </a:pPr>
            <a:r>
              <a:rPr sz="1100" spc="-5" dirty="0">
                <a:latin typeface="Arial"/>
                <a:cs typeface="Arial"/>
              </a:rPr>
              <a:t>Look back at the previous steps and read about security groups. </a:t>
            </a:r>
            <a:r>
              <a:rPr sz="1100" b="1" i="1" spc="-5" dirty="0">
                <a:latin typeface="Arial"/>
                <a:cs typeface="Arial"/>
              </a:rPr>
              <a:t>Are you  allowing normal web traffic (Port 80) to access your webserver? Did you  configure this</a:t>
            </a:r>
            <a:r>
              <a:rPr sz="1100" b="1" i="1" spc="-10" dirty="0">
                <a:latin typeface="Arial"/>
                <a:cs typeface="Arial"/>
              </a:rPr>
              <a:t> </a:t>
            </a:r>
            <a:r>
              <a:rPr sz="1100" b="1" i="1" spc="-5" dirty="0">
                <a:latin typeface="Arial"/>
                <a:cs typeface="Arial"/>
              </a:rPr>
              <a:t>properly?</a:t>
            </a:r>
            <a:endParaRPr sz="1100" dirty="0">
              <a:latin typeface="Arial"/>
              <a:cs typeface="Arial"/>
            </a:endParaRPr>
          </a:p>
        </p:txBody>
      </p:sp>
      <p:sp>
        <p:nvSpPr>
          <p:cNvPr id="12" name="object 12"/>
          <p:cNvSpPr txBox="1"/>
          <p:nvPr/>
        </p:nvSpPr>
        <p:spPr>
          <a:xfrm>
            <a:off x="499365" y="3570223"/>
            <a:ext cx="2347595" cy="239395"/>
          </a:xfrm>
          <a:prstGeom prst="rect">
            <a:avLst/>
          </a:prstGeom>
        </p:spPr>
        <p:txBody>
          <a:bodyPr vert="horz" wrap="square" lIns="0" tIns="13335" rIns="0" bIns="0" rtlCol="0">
            <a:spAutoFit/>
          </a:bodyPr>
          <a:lstStyle/>
          <a:p>
            <a:pPr marL="12700">
              <a:lnSpc>
                <a:spcPct val="100000"/>
              </a:lnSpc>
              <a:spcBef>
                <a:spcPts val="105"/>
              </a:spcBef>
            </a:pPr>
            <a:r>
              <a:rPr sz="1400" b="1" spc="-5" dirty="0">
                <a:latin typeface="Arial"/>
                <a:cs typeface="Arial"/>
              </a:rPr>
              <a:t>Update your security</a:t>
            </a:r>
            <a:r>
              <a:rPr sz="1400" b="1" spc="-30" dirty="0">
                <a:latin typeface="Arial"/>
                <a:cs typeface="Arial"/>
              </a:rPr>
              <a:t> </a:t>
            </a:r>
            <a:r>
              <a:rPr sz="1400" b="1" spc="-5" dirty="0">
                <a:latin typeface="Arial"/>
                <a:cs typeface="Arial"/>
              </a:rPr>
              <a:t>group</a:t>
            </a:r>
            <a:endParaRPr sz="1400" dirty="0">
              <a:latin typeface="Arial"/>
              <a:cs typeface="Arial"/>
            </a:endParaRPr>
          </a:p>
        </p:txBody>
      </p:sp>
      <p:sp>
        <p:nvSpPr>
          <p:cNvPr id="13" name="object 13"/>
          <p:cNvSpPr txBox="1"/>
          <p:nvPr/>
        </p:nvSpPr>
        <p:spPr>
          <a:xfrm>
            <a:off x="508890" y="3971035"/>
            <a:ext cx="4735195" cy="1478915"/>
          </a:xfrm>
          <a:prstGeom prst="rect">
            <a:avLst/>
          </a:prstGeom>
        </p:spPr>
        <p:txBody>
          <a:bodyPr vert="horz" wrap="square" lIns="0" tIns="24765" rIns="0" bIns="0" rtlCol="0">
            <a:spAutoFit/>
          </a:bodyPr>
          <a:lstStyle/>
          <a:p>
            <a:pPr marL="240665" marR="695960" indent="-228600">
              <a:lnSpc>
                <a:spcPts val="1260"/>
              </a:lnSpc>
              <a:spcBef>
                <a:spcPts val="195"/>
              </a:spcBef>
              <a:buAutoNum type="arabicPeriod"/>
              <a:tabLst>
                <a:tab pos="241300" algn="l"/>
              </a:tabLst>
            </a:pPr>
            <a:r>
              <a:rPr sz="1100" spc="-5" dirty="0">
                <a:latin typeface="Arial"/>
                <a:cs typeface="Arial"/>
              </a:rPr>
              <a:t>Keep the web browser open and go back to the Amazon </a:t>
            </a:r>
            <a:r>
              <a:rPr sz="1100" b="1" spc="-5" dirty="0">
                <a:latin typeface="Arial"/>
                <a:cs typeface="Arial"/>
              </a:rPr>
              <a:t>EC2  Management Console</a:t>
            </a:r>
            <a:r>
              <a:rPr sz="1100" b="1" spc="-15" dirty="0">
                <a:latin typeface="Arial"/>
                <a:cs typeface="Arial"/>
              </a:rPr>
              <a:t> </a:t>
            </a:r>
            <a:r>
              <a:rPr sz="1100" spc="-5" dirty="0">
                <a:latin typeface="Arial"/>
                <a:cs typeface="Arial"/>
              </a:rPr>
              <a:t>tab</a:t>
            </a:r>
            <a:endParaRPr sz="1100" dirty="0">
              <a:latin typeface="Arial"/>
              <a:cs typeface="Arial"/>
            </a:endParaRPr>
          </a:p>
          <a:p>
            <a:pPr marL="240665" marR="5080" indent="-228600">
              <a:lnSpc>
                <a:spcPts val="1260"/>
              </a:lnSpc>
              <a:spcBef>
                <a:spcPts val="10"/>
              </a:spcBef>
              <a:buAutoNum type="arabicPeriod"/>
              <a:tabLst>
                <a:tab pos="241300" algn="l"/>
              </a:tabLst>
            </a:pPr>
            <a:r>
              <a:rPr sz="1100" spc="-5" dirty="0">
                <a:latin typeface="Arial"/>
                <a:cs typeface="Arial"/>
              </a:rPr>
              <a:t>In the left navigation pane, under </a:t>
            </a:r>
            <a:r>
              <a:rPr sz="1100" b="1" spc="-5" dirty="0">
                <a:latin typeface="Arial"/>
                <a:cs typeface="Arial"/>
              </a:rPr>
              <a:t>Network and Security, </a:t>
            </a:r>
            <a:r>
              <a:rPr sz="1100" spc="-5" dirty="0">
                <a:latin typeface="Arial"/>
                <a:cs typeface="Arial"/>
              </a:rPr>
              <a:t>click </a:t>
            </a:r>
            <a:r>
              <a:rPr sz="1100" b="1" spc="-5" dirty="0">
                <a:latin typeface="Arial"/>
                <a:cs typeface="Arial"/>
              </a:rPr>
              <a:t>Security  Groups</a:t>
            </a:r>
            <a:endParaRPr sz="1100" dirty="0">
              <a:latin typeface="Arial"/>
              <a:cs typeface="Arial"/>
            </a:endParaRPr>
          </a:p>
          <a:p>
            <a:pPr marL="240665" marR="43815" indent="-228600">
              <a:lnSpc>
                <a:spcPts val="1260"/>
              </a:lnSpc>
              <a:spcBef>
                <a:spcPts val="15"/>
              </a:spcBef>
              <a:buAutoNum type="arabicPeriod"/>
              <a:tabLst>
                <a:tab pos="241300" algn="l"/>
              </a:tabLst>
            </a:pPr>
            <a:r>
              <a:rPr sz="1100" spc="-5" dirty="0">
                <a:latin typeface="Arial"/>
                <a:cs typeface="Arial"/>
              </a:rPr>
              <a:t>Select the </a:t>
            </a:r>
            <a:r>
              <a:rPr sz="1100" b="1" spc="-5" dirty="0">
                <a:latin typeface="Arial"/>
                <a:cs typeface="Arial"/>
              </a:rPr>
              <a:t>webserver security group </a:t>
            </a:r>
            <a:r>
              <a:rPr sz="1100" spc="-5" dirty="0">
                <a:latin typeface="Arial"/>
                <a:cs typeface="Arial"/>
              </a:rPr>
              <a:t>or the security group you created  when launching your Amazon EC2</a:t>
            </a:r>
            <a:r>
              <a:rPr sz="1100" spc="-10" dirty="0">
                <a:latin typeface="Arial"/>
                <a:cs typeface="Arial"/>
              </a:rPr>
              <a:t> </a:t>
            </a:r>
            <a:r>
              <a:rPr sz="1100" spc="-5" dirty="0">
                <a:latin typeface="Arial"/>
                <a:cs typeface="Arial"/>
              </a:rPr>
              <a:t>instance</a:t>
            </a:r>
            <a:endParaRPr sz="1100" dirty="0">
              <a:latin typeface="Arial"/>
              <a:cs typeface="Arial"/>
            </a:endParaRPr>
          </a:p>
          <a:p>
            <a:pPr marL="241300" indent="-228600">
              <a:lnSpc>
                <a:spcPts val="1205"/>
              </a:lnSpc>
              <a:buAutoNum type="arabicPeriod"/>
              <a:tabLst>
                <a:tab pos="241300" algn="l"/>
              </a:tabLst>
            </a:pPr>
            <a:r>
              <a:rPr sz="1100" spc="-5" dirty="0">
                <a:latin typeface="Arial"/>
                <a:cs typeface="Arial"/>
              </a:rPr>
              <a:t>Expand the </a:t>
            </a:r>
            <a:r>
              <a:rPr sz="1100" b="1" spc="-5" dirty="0">
                <a:latin typeface="Arial"/>
                <a:cs typeface="Arial"/>
              </a:rPr>
              <a:t>security group </a:t>
            </a:r>
            <a:r>
              <a:rPr sz="1100" spc="-5" dirty="0">
                <a:latin typeface="Arial"/>
                <a:cs typeface="Arial"/>
              </a:rPr>
              <a:t>info pane at the bottom of the screen</a:t>
            </a:r>
            <a:r>
              <a:rPr sz="1100" spc="45" dirty="0">
                <a:latin typeface="Arial"/>
                <a:cs typeface="Arial"/>
              </a:rPr>
              <a:t> </a:t>
            </a:r>
            <a:r>
              <a:rPr sz="1100" spc="-5" dirty="0">
                <a:latin typeface="Arial"/>
                <a:cs typeface="Arial"/>
              </a:rPr>
              <a:t>and</a:t>
            </a:r>
            <a:endParaRPr sz="1100" dirty="0">
              <a:latin typeface="Arial"/>
              <a:cs typeface="Arial"/>
            </a:endParaRPr>
          </a:p>
          <a:p>
            <a:pPr marL="240665" marR="83820">
              <a:lnSpc>
                <a:spcPts val="1260"/>
              </a:lnSpc>
              <a:spcBef>
                <a:spcPts val="65"/>
              </a:spcBef>
            </a:pPr>
            <a:r>
              <a:rPr sz="1100" spc="-5" dirty="0">
                <a:latin typeface="Arial"/>
                <a:cs typeface="Arial"/>
              </a:rPr>
              <a:t>click the </a:t>
            </a:r>
            <a:r>
              <a:rPr sz="1100" b="1" spc="-5" dirty="0">
                <a:latin typeface="Arial"/>
                <a:cs typeface="Arial"/>
              </a:rPr>
              <a:t>Inbound </a:t>
            </a:r>
            <a:r>
              <a:rPr sz="1100" spc="-5" dirty="0">
                <a:latin typeface="Arial"/>
                <a:cs typeface="Arial"/>
              </a:rPr>
              <a:t>tab. Notice the security group currently has </a:t>
            </a:r>
            <a:r>
              <a:rPr sz="1100" b="1" spc="-5" dirty="0">
                <a:latin typeface="Arial"/>
                <a:cs typeface="Arial"/>
              </a:rPr>
              <a:t>no HTTP  rules</a:t>
            </a:r>
            <a:r>
              <a:rPr sz="1100" spc="-5" dirty="0">
                <a:latin typeface="Arial"/>
                <a:cs typeface="Arial"/>
              </a:rPr>
              <a:t>.</a:t>
            </a:r>
            <a:endParaRPr sz="1100" dirty="0">
              <a:latin typeface="Arial"/>
              <a:cs typeface="Arial"/>
            </a:endParaRPr>
          </a:p>
        </p:txBody>
      </p:sp>
      <p:sp>
        <p:nvSpPr>
          <p:cNvPr id="14" name="object 14"/>
          <p:cNvSpPr txBox="1"/>
          <p:nvPr/>
        </p:nvSpPr>
        <p:spPr>
          <a:xfrm>
            <a:off x="499365" y="5591047"/>
            <a:ext cx="2373630" cy="534035"/>
          </a:xfrm>
          <a:prstGeom prst="rect">
            <a:avLst/>
          </a:prstGeom>
        </p:spPr>
        <p:txBody>
          <a:bodyPr vert="horz" wrap="square" lIns="0" tIns="13335" rIns="0" bIns="0" rtlCol="0">
            <a:spAutoFit/>
          </a:bodyPr>
          <a:lstStyle/>
          <a:p>
            <a:pPr marL="12700">
              <a:lnSpc>
                <a:spcPct val="100000"/>
              </a:lnSpc>
              <a:spcBef>
                <a:spcPts val="105"/>
              </a:spcBef>
            </a:pPr>
            <a:r>
              <a:rPr sz="1400" b="1" spc="-5" dirty="0">
                <a:latin typeface="Arial"/>
                <a:cs typeface="Arial"/>
              </a:rPr>
              <a:t>Create </a:t>
            </a:r>
            <a:r>
              <a:rPr sz="1400" b="1" dirty="0">
                <a:latin typeface="Arial"/>
                <a:cs typeface="Arial"/>
              </a:rPr>
              <a:t>a</a:t>
            </a:r>
            <a:r>
              <a:rPr sz="1400" b="1" spc="-10" dirty="0">
                <a:latin typeface="Arial"/>
                <a:cs typeface="Arial"/>
              </a:rPr>
              <a:t> </a:t>
            </a:r>
            <a:r>
              <a:rPr sz="1400" b="1" spc="-5" dirty="0">
                <a:latin typeface="Arial"/>
                <a:cs typeface="Arial"/>
              </a:rPr>
              <a:t>rule</a:t>
            </a:r>
            <a:endParaRPr sz="1400" dirty="0">
              <a:latin typeface="Arial"/>
              <a:cs typeface="Arial"/>
            </a:endParaRPr>
          </a:p>
          <a:p>
            <a:pPr marL="12700">
              <a:lnSpc>
                <a:spcPct val="100000"/>
              </a:lnSpc>
              <a:spcBef>
                <a:spcPts val="994"/>
              </a:spcBef>
            </a:pPr>
            <a:r>
              <a:rPr sz="1100" spc="-5" dirty="0">
                <a:latin typeface="Arial"/>
                <a:cs typeface="Arial"/>
              </a:rPr>
              <a:t>Let's create </a:t>
            </a:r>
            <a:r>
              <a:rPr sz="1100" dirty="0">
                <a:latin typeface="Arial"/>
                <a:cs typeface="Arial"/>
              </a:rPr>
              <a:t>a </a:t>
            </a:r>
            <a:r>
              <a:rPr sz="1100" spc="-5" dirty="0">
                <a:latin typeface="Arial"/>
                <a:cs typeface="Arial"/>
              </a:rPr>
              <a:t>rule in the </a:t>
            </a:r>
            <a:r>
              <a:rPr sz="1100" b="1" spc="-5" dirty="0">
                <a:latin typeface="Arial"/>
                <a:cs typeface="Arial"/>
              </a:rPr>
              <a:t>inbound</a:t>
            </a:r>
            <a:r>
              <a:rPr sz="1100" b="1" spc="-15" dirty="0">
                <a:latin typeface="Arial"/>
                <a:cs typeface="Arial"/>
              </a:rPr>
              <a:t> </a:t>
            </a:r>
            <a:r>
              <a:rPr sz="1100" spc="-5" dirty="0">
                <a:latin typeface="Arial"/>
                <a:cs typeface="Arial"/>
              </a:rPr>
              <a:t>tab.</a:t>
            </a:r>
            <a:endParaRPr sz="1100" dirty="0">
              <a:latin typeface="Arial"/>
              <a:cs typeface="Arial"/>
            </a:endParaRPr>
          </a:p>
        </p:txBody>
      </p:sp>
      <p:sp>
        <p:nvSpPr>
          <p:cNvPr id="15" name="object 15"/>
          <p:cNvSpPr txBox="1"/>
          <p:nvPr/>
        </p:nvSpPr>
        <p:spPr>
          <a:xfrm>
            <a:off x="508890" y="6267703"/>
            <a:ext cx="3740785" cy="353695"/>
          </a:xfrm>
          <a:prstGeom prst="rect">
            <a:avLst/>
          </a:prstGeom>
        </p:spPr>
        <p:txBody>
          <a:bodyPr vert="horz" wrap="square" lIns="0" tIns="13335" rIns="0" bIns="0" rtlCol="0">
            <a:spAutoFit/>
          </a:bodyPr>
          <a:lstStyle/>
          <a:p>
            <a:pPr marL="241300" indent="-228600">
              <a:lnSpc>
                <a:spcPts val="1290"/>
              </a:lnSpc>
              <a:spcBef>
                <a:spcPts val="105"/>
              </a:spcBef>
              <a:buAutoNum type="arabicPeriod"/>
              <a:tabLst>
                <a:tab pos="241300" algn="l"/>
              </a:tabLst>
            </a:pPr>
            <a:r>
              <a:rPr sz="1100" spc="-5" dirty="0">
                <a:latin typeface="Arial"/>
                <a:cs typeface="Arial"/>
              </a:rPr>
              <a:t>Click</a:t>
            </a:r>
            <a:r>
              <a:rPr sz="1100" spc="-10" dirty="0">
                <a:latin typeface="Arial"/>
                <a:cs typeface="Arial"/>
              </a:rPr>
              <a:t> </a:t>
            </a:r>
            <a:r>
              <a:rPr sz="1100" b="1" spc="-5" dirty="0">
                <a:latin typeface="Arial"/>
                <a:cs typeface="Arial"/>
              </a:rPr>
              <a:t>Edit</a:t>
            </a:r>
            <a:endParaRPr sz="1100" dirty="0">
              <a:latin typeface="Arial"/>
              <a:cs typeface="Arial"/>
            </a:endParaRPr>
          </a:p>
          <a:p>
            <a:pPr marL="241300" indent="-228600">
              <a:lnSpc>
                <a:spcPts val="1290"/>
              </a:lnSpc>
              <a:buAutoNum type="arabicPeriod"/>
              <a:tabLst>
                <a:tab pos="241300" algn="l"/>
              </a:tabLst>
            </a:pPr>
            <a:r>
              <a:rPr sz="1100" spc="-5" dirty="0">
                <a:latin typeface="Arial"/>
                <a:cs typeface="Arial"/>
              </a:rPr>
              <a:t>Click </a:t>
            </a:r>
            <a:r>
              <a:rPr sz="1100" b="1" spc="-5" dirty="0">
                <a:latin typeface="Arial"/>
                <a:cs typeface="Arial"/>
              </a:rPr>
              <a:t>Add Rule </a:t>
            </a:r>
            <a:r>
              <a:rPr sz="1100" spc="-5" dirty="0">
                <a:latin typeface="Arial"/>
                <a:cs typeface="Arial"/>
              </a:rPr>
              <a:t>and then configure the following</a:t>
            </a:r>
            <a:r>
              <a:rPr sz="1100" spc="25" dirty="0">
                <a:latin typeface="Arial"/>
                <a:cs typeface="Arial"/>
              </a:rPr>
              <a:t> </a:t>
            </a:r>
            <a:r>
              <a:rPr sz="1100" spc="-5" dirty="0">
                <a:latin typeface="Arial"/>
                <a:cs typeface="Arial"/>
              </a:rPr>
              <a:t>settings</a:t>
            </a:r>
            <a:endParaRPr sz="1100" dirty="0">
              <a:latin typeface="Arial"/>
              <a:cs typeface="Arial"/>
            </a:endParaRPr>
          </a:p>
        </p:txBody>
      </p:sp>
      <p:sp>
        <p:nvSpPr>
          <p:cNvPr id="16" name="object 16"/>
          <p:cNvSpPr txBox="1"/>
          <p:nvPr/>
        </p:nvSpPr>
        <p:spPr>
          <a:xfrm>
            <a:off x="747015" y="6589268"/>
            <a:ext cx="1010285" cy="193675"/>
          </a:xfrm>
          <a:prstGeom prst="rect">
            <a:avLst/>
          </a:prstGeom>
        </p:spPr>
        <p:txBody>
          <a:bodyPr vert="horz" wrap="square" lIns="0" tIns="13335" rIns="0" bIns="0" rtlCol="0">
            <a:spAutoFit/>
          </a:bodyPr>
          <a:lstStyle/>
          <a:p>
            <a:pPr marL="12700">
              <a:lnSpc>
                <a:spcPct val="100000"/>
              </a:lnSpc>
              <a:spcBef>
                <a:spcPts val="105"/>
              </a:spcBef>
              <a:tabLst>
                <a:tab pos="240665" algn="l"/>
              </a:tabLst>
            </a:pPr>
            <a:r>
              <a:rPr sz="1000" spc="-5" dirty="0">
                <a:latin typeface="Courier New"/>
                <a:cs typeface="Courier New"/>
              </a:rPr>
              <a:t>o	</a:t>
            </a:r>
            <a:r>
              <a:rPr sz="1100" b="1" spc="-5" dirty="0">
                <a:latin typeface="Arial"/>
                <a:cs typeface="Arial"/>
              </a:rPr>
              <a:t>Type</a:t>
            </a:r>
            <a:r>
              <a:rPr sz="1100" spc="-5" dirty="0">
                <a:latin typeface="Arial"/>
                <a:cs typeface="Arial"/>
              </a:rPr>
              <a:t>:</a:t>
            </a:r>
            <a:r>
              <a:rPr sz="1100" spc="-75" dirty="0">
                <a:latin typeface="Arial"/>
                <a:cs typeface="Arial"/>
              </a:rPr>
              <a:t> </a:t>
            </a:r>
            <a:r>
              <a:rPr sz="1100" spc="-5" dirty="0">
                <a:latin typeface="Arial"/>
                <a:cs typeface="Arial"/>
              </a:rPr>
              <a:t>HTTP</a:t>
            </a:r>
            <a:endParaRPr sz="1100" dirty="0">
              <a:latin typeface="Arial"/>
              <a:cs typeface="Arial"/>
            </a:endParaRPr>
          </a:p>
        </p:txBody>
      </p:sp>
      <p:sp>
        <p:nvSpPr>
          <p:cNvPr id="17" name="object 17"/>
          <p:cNvSpPr txBox="1"/>
          <p:nvPr/>
        </p:nvSpPr>
        <p:spPr>
          <a:xfrm>
            <a:off x="747015" y="6749288"/>
            <a:ext cx="1414780" cy="193675"/>
          </a:xfrm>
          <a:prstGeom prst="rect">
            <a:avLst/>
          </a:prstGeom>
        </p:spPr>
        <p:txBody>
          <a:bodyPr vert="horz" wrap="square" lIns="0" tIns="13335" rIns="0" bIns="0" rtlCol="0">
            <a:spAutoFit/>
          </a:bodyPr>
          <a:lstStyle/>
          <a:p>
            <a:pPr marL="12700">
              <a:lnSpc>
                <a:spcPct val="100000"/>
              </a:lnSpc>
              <a:spcBef>
                <a:spcPts val="105"/>
              </a:spcBef>
              <a:tabLst>
                <a:tab pos="240665" algn="l"/>
              </a:tabLst>
            </a:pPr>
            <a:r>
              <a:rPr sz="1000" spc="-5" dirty="0">
                <a:latin typeface="Courier New"/>
                <a:cs typeface="Courier New"/>
              </a:rPr>
              <a:t>o	</a:t>
            </a:r>
            <a:r>
              <a:rPr sz="1100" b="1" spc="-5" dirty="0">
                <a:latin typeface="Arial"/>
                <a:cs typeface="Arial"/>
              </a:rPr>
              <a:t>Source</a:t>
            </a:r>
            <a:r>
              <a:rPr sz="1100" spc="-5" dirty="0">
                <a:latin typeface="Arial"/>
                <a:cs typeface="Arial"/>
              </a:rPr>
              <a:t>:</a:t>
            </a:r>
            <a:r>
              <a:rPr sz="1100" spc="-55" dirty="0">
                <a:latin typeface="Arial"/>
                <a:cs typeface="Arial"/>
              </a:rPr>
              <a:t> </a:t>
            </a:r>
            <a:r>
              <a:rPr sz="1100" spc="-5" dirty="0">
                <a:latin typeface="Arial"/>
                <a:cs typeface="Arial"/>
              </a:rPr>
              <a:t>Anywhere</a:t>
            </a:r>
            <a:endParaRPr sz="1100" dirty="0">
              <a:latin typeface="Arial"/>
              <a:cs typeface="Arial"/>
            </a:endParaRPr>
          </a:p>
        </p:txBody>
      </p:sp>
      <p:sp>
        <p:nvSpPr>
          <p:cNvPr id="18" name="object 18"/>
          <p:cNvSpPr txBox="1"/>
          <p:nvPr/>
        </p:nvSpPr>
        <p:spPr>
          <a:xfrm>
            <a:off x="747015" y="6910831"/>
            <a:ext cx="922655" cy="193675"/>
          </a:xfrm>
          <a:prstGeom prst="rect">
            <a:avLst/>
          </a:prstGeom>
        </p:spPr>
        <p:txBody>
          <a:bodyPr vert="horz" wrap="square" lIns="0" tIns="12700" rIns="0" bIns="0" rtlCol="0">
            <a:spAutoFit/>
          </a:bodyPr>
          <a:lstStyle/>
          <a:p>
            <a:pPr marL="12700">
              <a:lnSpc>
                <a:spcPct val="100000"/>
              </a:lnSpc>
              <a:spcBef>
                <a:spcPts val="100"/>
              </a:spcBef>
              <a:tabLst>
                <a:tab pos="240665" algn="l"/>
              </a:tabLst>
            </a:pPr>
            <a:r>
              <a:rPr sz="1000" spc="-5" dirty="0">
                <a:latin typeface="Courier New"/>
                <a:cs typeface="Courier New"/>
              </a:rPr>
              <a:t>o	</a:t>
            </a:r>
            <a:r>
              <a:rPr sz="1100" spc="-5" dirty="0">
                <a:latin typeface="Arial"/>
                <a:cs typeface="Arial"/>
              </a:rPr>
              <a:t>Click</a:t>
            </a:r>
            <a:r>
              <a:rPr sz="1100" spc="-55" dirty="0">
                <a:latin typeface="Arial"/>
                <a:cs typeface="Arial"/>
              </a:rPr>
              <a:t> </a:t>
            </a:r>
            <a:r>
              <a:rPr sz="1100" b="1" spc="-5" dirty="0">
                <a:latin typeface="Arial"/>
                <a:cs typeface="Arial"/>
              </a:rPr>
              <a:t>Save</a:t>
            </a:r>
            <a:endParaRPr sz="1100" dirty="0">
              <a:latin typeface="Arial"/>
              <a:cs typeface="Arial"/>
            </a:endParaRPr>
          </a:p>
        </p:txBody>
      </p:sp>
      <p:sp>
        <p:nvSpPr>
          <p:cNvPr id="19" name="object 19"/>
          <p:cNvSpPr txBox="1"/>
          <p:nvPr/>
        </p:nvSpPr>
        <p:spPr>
          <a:xfrm>
            <a:off x="499365" y="7249159"/>
            <a:ext cx="4782185" cy="1699895"/>
          </a:xfrm>
          <a:prstGeom prst="rect">
            <a:avLst/>
          </a:prstGeom>
        </p:spPr>
        <p:txBody>
          <a:bodyPr vert="horz" wrap="square" lIns="0" tIns="24765" rIns="0" bIns="0" rtlCol="0">
            <a:spAutoFit/>
          </a:bodyPr>
          <a:lstStyle/>
          <a:p>
            <a:pPr marL="12700" marR="196215">
              <a:lnSpc>
                <a:spcPts val="1260"/>
              </a:lnSpc>
              <a:spcBef>
                <a:spcPts val="195"/>
              </a:spcBef>
            </a:pPr>
            <a:r>
              <a:rPr sz="1100" spc="-5" dirty="0">
                <a:latin typeface="Arial"/>
                <a:cs typeface="Arial"/>
              </a:rPr>
              <a:t>The new </a:t>
            </a:r>
            <a:r>
              <a:rPr sz="1100" b="1" spc="-5" dirty="0">
                <a:latin typeface="Arial"/>
                <a:cs typeface="Arial"/>
              </a:rPr>
              <a:t>Inbound HTTP </a:t>
            </a:r>
            <a:r>
              <a:rPr sz="1100" spc="-5" dirty="0">
                <a:latin typeface="Arial"/>
                <a:cs typeface="Arial"/>
              </a:rPr>
              <a:t>rule will create an entry for both IPV4 IP address  (0.0.0.0/0) as well as IPV6 IP address (::/0)</a:t>
            </a:r>
            <a:endParaRPr sz="1100" dirty="0">
              <a:latin typeface="Arial"/>
              <a:cs typeface="Arial"/>
            </a:endParaRPr>
          </a:p>
          <a:p>
            <a:pPr marL="12700">
              <a:lnSpc>
                <a:spcPct val="100000"/>
              </a:lnSpc>
              <a:spcBef>
                <a:spcPts val="905"/>
              </a:spcBef>
            </a:pPr>
            <a:r>
              <a:rPr sz="1400" b="1" spc="-5" dirty="0">
                <a:latin typeface="Arial"/>
                <a:cs typeface="Arial"/>
              </a:rPr>
              <a:t>Test your</a:t>
            </a:r>
            <a:r>
              <a:rPr sz="1400" b="1" spc="-10" dirty="0">
                <a:latin typeface="Arial"/>
                <a:cs typeface="Arial"/>
              </a:rPr>
              <a:t> </a:t>
            </a:r>
            <a:r>
              <a:rPr sz="1400" b="1" spc="-5" dirty="0">
                <a:latin typeface="Arial"/>
                <a:cs typeface="Arial"/>
              </a:rPr>
              <a:t>rule</a:t>
            </a:r>
            <a:endParaRPr sz="1400" dirty="0">
              <a:latin typeface="Arial"/>
              <a:cs typeface="Arial"/>
            </a:endParaRPr>
          </a:p>
          <a:p>
            <a:pPr>
              <a:lnSpc>
                <a:spcPct val="100000"/>
              </a:lnSpc>
              <a:spcBef>
                <a:spcPts val="50"/>
              </a:spcBef>
            </a:pPr>
            <a:endParaRPr sz="1300" dirty="0">
              <a:latin typeface="Arial"/>
              <a:cs typeface="Arial"/>
            </a:endParaRPr>
          </a:p>
          <a:p>
            <a:pPr marL="250190" marR="267335" indent="-228600">
              <a:lnSpc>
                <a:spcPts val="1270"/>
              </a:lnSpc>
              <a:buAutoNum type="arabicPeriod"/>
              <a:tabLst>
                <a:tab pos="250825" algn="l"/>
              </a:tabLst>
            </a:pPr>
            <a:r>
              <a:rPr sz="1100" spc="-5" dirty="0">
                <a:latin typeface="Arial"/>
                <a:cs typeface="Arial"/>
              </a:rPr>
              <a:t>Return to the tab you previously opened with the webserver public IP  address</a:t>
            </a:r>
            <a:endParaRPr sz="1100" dirty="0">
              <a:latin typeface="Arial"/>
              <a:cs typeface="Arial"/>
            </a:endParaRPr>
          </a:p>
          <a:p>
            <a:pPr marL="250825" indent="-228600">
              <a:lnSpc>
                <a:spcPts val="1230"/>
              </a:lnSpc>
              <a:buFont typeface="Arial"/>
              <a:buAutoNum type="arabicPeriod"/>
              <a:tabLst>
                <a:tab pos="250825" algn="l"/>
              </a:tabLst>
            </a:pPr>
            <a:r>
              <a:rPr sz="1100" spc="-5" dirty="0">
                <a:latin typeface="Arial"/>
                <a:cs typeface="Arial"/>
              </a:rPr>
              <a:t>Refresh the browser</a:t>
            </a:r>
            <a:r>
              <a:rPr sz="1100" spc="-10" dirty="0">
                <a:latin typeface="Arial"/>
                <a:cs typeface="Arial"/>
              </a:rPr>
              <a:t> </a:t>
            </a:r>
            <a:r>
              <a:rPr sz="1100" spc="-5" dirty="0">
                <a:latin typeface="Arial"/>
                <a:cs typeface="Arial"/>
              </a:rPr>
              <a:t>page</a:t>
            </a:r>
            <a:endParaRPr sz="1100" dirty="0">
              <a:latin typeface="Arial"/>
              <a:cs typeface="Arial"/>
            </a:endParaRPr>
          </a:p>
          <a:p>
            <a:pPr>
              <a:lnSpc>
                <a:spcPct val="100000"/>
              </a:lnSpc>
              <a:spcBef>
                <a:spcPts val="20"/>
              </a:spcBef>
            </a:pPr>
            <a:endParaRPr sz="1150" dirty="0">
              <a:latin typeface="Arial"/>
              <a:cs typeface="Arial"/>
            </a:endParaRPr>
          </a:p>
          <a:p>
            <a:pPr marL="250190">
              <a:lnSpc>
                <a:spcPct val="100000"/>
              </a:lnSpc>
              <a:spcBef>
                <a:spcPts val="5"/>
              </a:spcBef>
            </a:pPr>
            <a:r>
              <a:rPr sz="1100" spc="-5" dirty="0">
                <a:latin typeface="Arial"/>
                <a:cs typeface="Arial"/>
              </a:rPr>
              <a:t>You should see the message: </a:t>
            </a:r>
            <a:r>
              <a:rPr sz="1100" b="1" i="1" spc="-5" dirty="0">
                <a:latin typeface="Arial"/>
                <a:cs typeface="Arial"/>
              </a:rPr>
              <a:t>Hello Earthling! Take </a:t>
            </a:r>
            <a:r>
              <a:rPr sz="1100" b="1" i="1" dirty="0">
                <a:latin typeface="Arial"/>
                <a:cs typeface="Arial"/>
              </a:rPr>
              <a:t>me </a:t>
            </a:r>
            <a:r>
              <a:rPr sz="1100" b="1" i="1" spc="-5" dirty="0">
                <a:latin typeface="Arial"/>
                <a:cs typeface="Arial"/>
              </a:rPr>
              <a:t>to your</a:t>
            </a:r>
            <a:r>
              <a:rPr sz="1100" b="1" i="1" spc="40" dirty="0">
                <a:latin typeface="Arial"/>
                <a:cs typeface="Arial"/>
              </a:rPr>
              <a:t> </a:t>
            </a:r>
            <a:r>
              <a:rPr sz="1100" b="1" i="1" spc="-5" dirty="0">
                <a:latin typeface="Arial"/>
                <a:cs typeface="Arial"/>
              </a:rPr>
              <a:t>leader!</a:t>
            </a:r>
            <a:endParaRPr sz="1100" dirty="0">
              <a:latin typeface="Arial"/>
              <a:cs typeface="Arial"/>
            </a:endParaRPr>
          </a:p>
        </p:txBody>
      </p:sp>
      <p:sp>
        <p:nvSpPr>
          <p:cNvPr id="20" name="object 20"/>
          <p:cNvSpPr/>
          <p:nvPr/>
        </p:nvSpPr>
        <p:spPr>
          <a:xfrm>
            <a:off x="5433059" y="1669262"/>
            <a:ext cx="1938020" cy="6663055"/>
          </a:xfrm>
          <a:custGeom>
            <a:avLst/>
            <a:gdLst/>
            <a:ahLst/>
            <a:cxnLst/>
            <a:rect l="l" t="t" r="r" b="b"/>
            <a:pathLst>
              <a:path w="1938020" h="6663055">
                <a:moveTo>
                  <a:pt x="323011" y="0"/>
                </a:moveTo>
                <a:lnTo>
                  <a:pt x="1938021" y="0"/>
                </a:lnTo>
                <a:lnTo>
                  <a:pt x="1938021" y="6340053"/>
                </a:lnTo>
                <a:lnTo>
                  <a:pt x="1934518" y="6387784"/>
                </a:lnTo>
                <a:lnTo>
                  <a:pt x="1924344" y="6433341"/>
                </a:lnTo>
                <a:lnTo>
                  <a:pt x="1907999" y="6476223"/>
                </a:lnTo>
                <a:lnTo>
                  <a:pt x="1885981" y="6515931"/>
                </a:lnTo>
                <a:lnTo>
                  <a:pt x="1858790" y="6551966"/>
                </a:lnTo>
                <a:lnTo>
                  <a:pt x="1826927" y="6583827"/>
                </a:lnTo>
                <a:lnTo>
                  <a:pt x="1790891" y="6611016"/>
                </a:lnTo>
                <a:lnTo>
                  <a:pt x="1751182" y="6633033"/>
                </a:lnTo>
                <a:lnTo>
                  <a:pt x="1708299" y="6649378"/>
                </a:lnTo>
                <a:lnTo>
                  <a:pt x="1662742" y="6659551"/>
                </a:lnTo>
                <a:lnTo>
                  <a:pt x="1615010" y="6663053"/>
                </a:lnTo>
                <a:lnTo>
                  <a:pt x="0" y="6663053"/>
                </a:lnTo>
                <a:lnTo>
                  <a:pt x="0" y="323009"/>
                </a:lnTo>
                <a:lnTo>
                  <a:pt x="3502" y="275277"/>
                </a:lnTo>
                <a:lnTo>
                  <a:pt x="13675" y="229719"/>
                </a:lnTo>
                <a:lnTo>
                  <a:pt x="30021" y="186836"/>
                </a:lnTo>
                <a:lnTo>
                  <a:pt x="52039" y="147127"/>
                </a:lnTo>
                <a:lnTo>
                  <a:pt x="79229" y="111091"/>
                </a:lnTo>
                <a:lnTo>
                  <a:pt x="111092" y="79228"/>
                </a:lnTo>
                <a:lnTo>
                  <a:pt x="147128" y="52038"/>
                </a:lnTo>
                <a:lnTo>
                  <a:pt x="186837" y="30021"/>
                </a:lnTo>
                <a:lnTo>
                  <a:pt x="229721" y="13675"/>
                </a:lnTo>
                <a:lnTo>
                  <a:pt x="275278" y="3502"/>
                </a:lnTo>
                <a:lnTo>
                  <a:pt x="323011" y="0"/>
                </a:lnTo>
                <a:close/>
              </a:path>
            </a:pathLst>
          </a:custGeom>
          <a:ln w="19050">
            <a:solidFill>
              <a:srgbClr val="00B0F0"/>
            </a:solidFill>
          </a:ln>
        </p:spPr>
        <p:txBody>
          <a:bodyPr wrap="square" lIns="0" tIns="0" rIns="0" bIns="0" rtlCol="0"/>
          <a:lstStyle/>
          <a:p>
            <a:endParaRPr dirty="0"/>
          </a:p>
        </p:txBody>
      </p:sp>
      <p:sp>
        <p:nvSpPr>
          <p:cNvPr id="21" name="object 21"/>
          <p:cNvSpPr txBox="1"/>
          <p:nvPr/>
        </p:nvSpPr>
        <p:spPr>
          <a:xfrm>
            <a:off x="5615432" y="2937763"/>
            <a:ext cx="1563370" cy="1640205"/>
          </a:xfrm>
          <a:prstGeom prst="rect">
            <a:avLst/>
          </a:prstGeom>
        </p:spPr>
        <p:txBody>
          <a:bodyPr vert="horz" wrap="square" lIns="0" tIns="19685" rIns="0" bIns="0" rtlCol="0">
            <a:spAutoFit/>
          </a:bodyPr>
          <a:lstStyle/>
          <a:p>
            <a:pPr marL="12700" marR="5080">
              <a:lnSpc>
                <a:spcPct val="95900"/>
              </a:lnSpc>
              <a:spcBef>
                <a:spcPts val="155"/>
              </a:spcBef>
            </a:pPr>
            <a:r>
              <a:rPr sz="1100" spc="-5" dirty="0">
                <a:latin typeface="Arial"/>
                <a:cs typeface="Arial"/>
              </a:rPr>
              <a:t>When you launch an  instance in Amazon  EC2, you have the  option of passing user  data to the instance that  can be used to perform  common automated  configuration tasks and  even run scripts after the  instance</a:t>
            </a:r>
            <a:r>
              <a:rPr sz="1100" spc="-10" dirty="0">
                <a:latin typeface="Arial"/>
                <a:cs typeface="Arial"/>
              </a:rPr>
              <a:t> </a:t>
            </a:r>
            <a:r>
              <a:rPr sz="1100" spc="-5" dirty="0">
                <a:latin typeface="Arial"/>
                <a:cs typeface="Arial"/>
              </a:rPr>
              <a:t>starts.</a:t>
            </a:r>
            <a:endParaRPr sz="1100" dirty="0">
              <a:latin typeface="Arial"/>
              <a:cs typeface="Arial"/>
            </a:endParaRPr>
          </a:p>
        </p:txBody>
      </p:sp>
      <p:sp>
        <p:nvSpPr>
          <p:cNvPr id="22" name="object 22"/>
          <p:cNvSpPr txBox="1"/>
          <p:nvPr/>
        </p:nvSpPr>
        <p:spPr>
          <a:xfrm>
            <a:off x="5615432" y="4705603"/>
            <a:ext cx="1570990" cy="2603500"/>
          </a:xfrm>
          <a:prstGeom prst="rect">
            <a:avLst/>
          </a:prstGeom>
        </p:spPr>
        <p:txBody>
          <a:bodyPr vert="horz" wrap="square" lIns="0" tIns="20320" rIns="0" bIns="0" rtlCol="0">
            <a:spAutoFit/>
          </a:bodyPr>
          <a:lstStyle/>
          <a:p>
            <a:pPr marL="12700" marR="36195">
              <a:lnSpc>
                <a:spcPct val="95800"/>
              </a:lnSpc>
              <a:spcBef>
                <a:spcPts val="160"/>
              </a:spcBef>
            </a:pPr>
            <a:r>
              <a:rPr sz="1100" spc="-5" dirty="0">
                <a:latin typeface="Arial"/>
                <a:cs typeface="Arial"/>
              </a:rPr>
              <a:t>If you are familiar with  shell scripting, this is the  simplest and most  complete way to send  instructions to an  instance at</a:t>
            </a:r>
            <a:r>
              <a:rPr sz="1100" spc="-15" dirty="0">
                <a:latin typeface="Arial"/>
                <a:cs typeface="Arial"/>
              </a:rPr>
              <a:t> </a:t>
            </a:r>
            <a:r>
              <a:rPr sz="1100" spc="-5" dirty="0">
                <a:latin typeface="Arial"/>
                <a:cs typeface="Arial"/>
              </a:rPr>
              <a:t>launch.</a:t>
            </a:r>
            <a:endParaRPr sz="1100" dirty="0">
              <a:latin typeface="Arial"/>
              <a:cs typeface="Arial"/>
            </a:endParaRPr>
          </a:p>
          <a:p>
            <a:pPr marL="12700" marR="213360">
              <a:lnSpc>
                <a:spcPts val="1260"/>
              </a:lnSpc>
              <a:spcBef>
                <a:spcPts val="30"/>
              </a:spcBef>
            </a:pPr>
            <a:r>
              <a:rPr sz="1100" spc="-5" dirty="0">
                <a:latin typeface="Arial"/>
                <a:cs typeface="Arial"/>
              </a:rPr>
              <a:t>Adding these tasks at  boot time adds to</a:t>
            </a:r>
            <a:r>
              <a:rPr sz="1100" spc="-45" dirty="0">
                <a:latin typeface="Arial"/>
                <a:cs typeface="Arial"/>
              </a:rPr>
              <a:t> </a:t>
            </a:r>
            <a:r>
              <a:rPr sz="1100" spc="-5" dirty="0">
                <a:latin typeface="Arial"/>
                <a:cs typeface="Arial"/>
              </a:rPr>
              <a:t>the</a:t>
            </a:r>
            <a:endParaRPr sz="1100" dirty="0">
              <a:latin typeface="Arial"/>
              <a:cs typeface="Arial"/>
            </a:endParaRPr>
          </a:p>
          <a:p>
            <a:pPr marL="12700" marR="5080">
              <a:lnSpc>
                <a:spcPts val="1260"/>
              </a:lnSpc>
              <a:spcBef>
                <a:spcPts val="10"/>
              </a:spcBef>
            </a:pPr>
            <a:r>
              <a:rPr sz="1100" spc="-5" dirty="0">
                <a:latin typeface="Arial"/>
                <a:cs typeface="Arial"/>
              </a:rPr>
              <a:t>amount of time it takes  to boot the instance.</a:t>
            </a:r>
            <a:r>
              <a:rPr sz="1100" spc="-40" dirty="0">
                <a:latin typeface="Arial"/>
                <a:cs typeface="Arial"/>
              </a:rPr>
              <a:t> </a:t>
            </a:r>
            <a:r>
              <a:rPr sz="1100" spc="-5" dirty="0">
                <a:latin typeface="Arial"/>
                <a:cs typeface="Arial"/>
              </a:rPr>
              <a:t>You</a:t>
            </a:r>
            <a:endParaRPr sz="1100" dirty="0">
              <a:latin typeface="Arial"/>
              <a:cs typeface="Arial"/>
            </a:endParaRPr>
          </a:p>
          <a:p>
            <a:pPr marL="12700" marR="51435">
              <a:lnSpc>
                <a:spcPts val="1260"/>
              </a:lnSpc>
              <a:spcBef>
                <a:spcPts val="15"/>
              </a:spcBef>
            </a:pPr>
            <a:r>
              <a:rPr sz="1100" spc="-5" dirty="0">
                <a:latin typeface="Arial"/>
                <a:cs typeface="Arial"/>
              </a:rPr>
              <a:t>should allow </a:t>
            </a:r>
            <a:r>
              <a:rPr sz="1100" dirty="0">
                <a:latin typeface="Arial"/>
                <a:cs typeface="Arial"/>
              </a:rPr>
              <a:t>a </a:t>
            </a:r>
            <a:r>
              <a:rPr sz="1100" spc="-5" dirty="0">
                <a:latin typeface="Arial"/>
                <a:cs typeface="Arial"/>
              </a:rPr>
              <a:t>few  minutes of extra time</a:t>
            </a:r>
            <a:r>
              <a:rPr sz="1100" spc="-40" dirty="0">
                <a:latin typeface="Arial"/>
                <a:cs typeface="Arial"/>
              </a:rPr>
              <a:t> </a:t>
            </a:r>
            <a:r>
              <a:rPr sz="1100" spc="-5" dirty="0">
                <a:latin typeface="Arial"/>
                <a:cs typeface="Arial"/>
              </a:rPr>
              <a:t>for</a:t>
            </a:r>
            <a:endParaRPr sz="1100" dirty="0">
              <a:latin typeface="Arial"/>
              <a:cs typeface="Arial"/>
            </a:endParaRPr>
          </a:p>
          <a:p>
            <a:pPr marL="12700" marR="121285">
              <a:lnSpc>
                <a:spcPts val="1260"/>
              </a:lnSpc>
              <a:spcBef>
                <a:spcPts val="10"/>
              </a:spcBef>
            </a:pPr>
            <a:r>
              <a:rPr sz="1100" spc="-5" dirty="0">
                <a:latin typeface="Arial"/>
                <a:cs typeface="Arial"/>
              </a:rPr>
              <a:t>the tasks to complete  before you test that the  user script has</a:t>
            </a:r>
            <a:r>
              <a:rPr sz="1100" spc="-50" dirty="0">
                <a:latin typeface="Arial"/>
                <a:cs typeface="Arial"/>
              </a:rPr>
              <a:t> </a:t>
            </a:r>
            <a:r>
              <a:rPr sz="1100" spc="-5" dirty="0">
                <a:latin typeface="Arial"/>
                <a:cs typeface="Arial"/>
              </a:rPr>
              <a:t>finished</a:t>
            </a:r>
            <a:endParaRPr sz="1100" dirty="0">
              <a:latin typeface="Arial"/>
              <a:cs typeface="Arial"/>
            </a:endParaRPr>
          </a:p>
          <a:p>
            <a:pPr marL="12700">
              <a:lnSpc>
                <a:spcPts val="1240"/>
              </a:lnSpc>
            </a:pPr>
            <a:r>
              <a:rPr sz="1100" spc="-5" dirty="0">
                <a:latin typeface="Arial"/>
                <a:cs typeface="Arial"/>
              </a:rPr>
              <a:t>successfully.</a:t>
            </a:r>
            <a:endParaRPr sz="1100" dirty="0">
              <a:latin typeface="Arial"/>
              <a:cs typeface="Arial"/>
            </a:endParaRPr>
          </a:p>
        </p:txBody>
      </p:sp>
      <p:grpSp>
        <p:nvGrpSpPr>
          <p:cNvPr id="23" name="object 23"/>
          <p:cNvGrpSpPr/>
          <p:nvPr/>
        </p:nvGrpSpPr>
        <p:grpSpPr>
          <a:xfrm>
            <a:off x="5628640" y="1819655"/>
            <a:ext cx="1546860" cy="1026794"/>
            <a:chOff x="5628640" y="1819655"/>
            <a:chExt cx="1546860" cy="1026794"/>
          </a:xfrm>
        </p:grpSpPr>
        <p:sp>
          <p:nvSpPr>
            <p:cNvPr id="24" name="object 24"/>
            <p:cNvSpPr/>
            <p:nvPr/>
          </p:nvSpPr>
          <p:spPr>
            <a:xfrm>
              <a:off x="5745073" y="1819655"/>
              <a:ext cx="609600" cy="609219"/>
            </a:xfrm>
            <a:prstGeom prst="rect">
              <a:avLst/>
            </a:prstGeom>
            <a:blipFill>
              <a:blip r:embed="rId5" cstate="print"/>
              <a:stretch>
                <a:fillRect/>
              </a:stretch>
            </a:blipFill>
          </p:spPr>
          <p:txBody>
            <a:bodyPr wrap="square" lIns="0" tIns="0" rIns="0" bIns="0" rtlCol="0"/>
            <a:lstStyle/>
            <a:p>
              <a:endParaRPr dirty="0"/>
            </a:p>
          </p:txBody>
        </p:sp>
        <p:sp>
          <p:nvSpPr>
            <p:cNvPr id="25" name="object 25"/>
            <p:cNvSpPr/>
            <p:nvPr/>
          </p:nvSpPr>
          <p:spPr>
            <a:xfrm>
              <a:off x="5628640" y="2441600"/>
              <a:ext cx="1546352" cy="404495"/>
            </a:xfrm>
            <a:prstGeom prst="rect">
              <a:avLst/>
            </a:prstGeom>
            <a:blipFill>
              <a:blip r:embed="rId6" cstate="print"/>
              <a:stretch>
                <a:fillRect/>
              </a:stretch>
            </a:blipFill>
          </p:spPr>
          <p:txBody>
            <a:bodyPr wrap="square" lIns="0" tIns="0" rIns="0" bIns="0" rtlCol="0"/>
            <a:lstStyle/>
            <a:p>
              <a:endParaRPr dirty="0"/>
            </a:p>
          </p:txBody>
        </p:sp>
      </p:grpSp>
      <p:sp>
        <p:nvSpPr>
          <p:cNvPr id="27" name="Footer Placeholder 3">
            <a:extLst>
              <a:ext uri="{FF2B5EF4-FFF2-40B4-BE49-F238E27FC236}">
                <a16:creationId xmlns:a16="http://schemas.microsoft.com/office/drawing/2014/main" id="{6DEC4DAC-D903-CB47-B190-F8BA0870B4AA}"/>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6</a:t>
            </a:fld>
            <a:endParaRPr lang="en-US"/>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9365" y="817879"/>
            <a:ext cx="4806950" cy="269240"/>
          </a:xfrm>
          <a:prstGeom prst="rect">
            <a:avLst/>
          </a:prstGeom>
        </p:spPr>
        <p:txBody>
          <a:bodyPr vert="horz" wrap="square" lIns="0" tIns="12065" rIns="0" bIns="0" rtlCol="0">
            <a:spAutoFit/>
          </a:bodyPr>
          <a:lstStyle/>
          <a:p>
            <a:pPr marL="12700">
              <a:lnSpc>
                <a:spcPct val="100000"/>
              </a:lnSpc>
              <a:spcBef>
                <a:spcPts val="95"/>
              </a:spcBef>
            </a:pPr>
            <a:r>
              <a:rPr sz="1600" spc="30" dirty="0">
                <a:solidFill>
                  <a:srgbClr val="262626"/>
                </a:solidFill>
                <a:latin typeface="Trebuchet MS"/>
                <a:cs typeface="Trebuchet MS"/>
              </a:rPr>
              <a:t>Launching</a:t>
            </a:r>
            <a:r>
              <a:rPr sz="1600" spc="-65" dirty="0">
                <a:solidFill>
                  <a:srgbClr val="262626"/>
                </a:solidFill>
                <a:latin typeface="Trebuchet MS"/>
                <a:cs typeface="Trebuchet MS"/>
              </a:rPr>
              <a:t> </a:t>
            </a:r>
            <a:r>
              <a:rPr sz="1600" spc="35" dirty="0">
                <a:solidFill>
                  <a:srgbClr val="262626"/>
                </a:solidFill>
                <a:latin typeface="Trebuchet MS"/>
                <a:cs typeface="Trebuchet MS"/>
              </a:rPr>
              <a:t>and</a:t>
            </a:r>
            <a:r>
              <a:rPr sz="1600" spc="-65" dirty="0">
                <a:solidFill>
                  <a:srgbClr val="262626"/>
                </a:solidFill>
                <a:latin typeface="Trebuchet MS"/>
                <a:cs typeface="Trebuchet MS"/>
              </a:rPr>
              <a:t> </a:t>
            </a:r>
            <a:r>
              <a:rPr sz="1600" spc="25" dirty="0">
                <a:solidFill>
                  <a:srgbClr val="262626"/>
                </a:solidFill>
                <a:latin typeface="Trebuchet MS"/>
                <a:cs typeface="Trebuchet MS"/>
              </a:rPr>
              <a:t>configuring</a:t>
            </a:r>
            <a:r>
              <a:rPr sz="1600" spc="-65" dirty="0">
                <a:solidFill>
                  <a:srgbClr val="262626"/>
                </a:solidFill>
                <a:latin typeface="Trebuchet MS"/>
                <a:cs typeface="Trebuchet MS"/>
              </a:rPr>
              <a:t> </a:t>
            </a:r>
            <a:r>
              <a:rPr sz="1600" spc="30" dirty="0">
                <a:solidFill>
                  <a:srgbClr val="262626"/>
                </a:solidFill>
                <a:latin typeface="Trebuchet MS"/>
                <a:cs typeface="Trebuchet MS"/>
              </a:rPr>
              <a:t>an</a:t>
            </a:r>
            <a:r>
              <a:rPr sz="1600" spc="-65" dirty="0">
                <a:solidFill>
                  <a:srgbClr val="262626"/>
                </a:solidFill>
                <a:latin typeface="Trebuchet MS"/>
                <a:cs typeface="Trebuchet MS"/>
              </a:rPr>
              <a:t> </a:t>
            </a:r>
            <a:r>
              <a:rPr sz="1600" spc="50" dirty="0">
                <a:solidFill>
                  <a:srgbClr val="262626"/>
                </a:solidFill>
                <a:latin typeface="Trebuchet MS"/>
                <a:cs typeface="Trebuchet MS"/>
              </a:rPr>
              <a:t>Amazon</a:t>
            </a:r>
            <a:r>
              <a:rPr sz="1600" spc="-65" dirty="0">
                <a:solidFill>
                  <a:srgbClr val="262626"/>
                </a:solidFill>
                <a:latin typeface="Trebuchet MS"/>
                <a:cs typeface="Trebuchet MS"/>
              </a:rPr>
              <a:t> </a:t>
            </a:r>
            <a:r>
              <a:rPr sz="1600" spc="45" dirty="0">
                <a:solidFill>
                  <a:srgbClr val="262626"/>
                </a:solidFill>
                <a:latin typeface="Trebuchet MS"/>
                <a:cs typeface="Trebuchet MS"/>
              </a:rPr>
              <a:t>EC2</a:t>
            </a:r>
            <a:r>
              <a:rPr sz="1600" spc="-65" dirty="0">
                <a:solidFill>
                  <a:srgbClr val="262626"/>
                </a:solidFill>
                <a:latin typeface="Trebuchet MS"/>
                <a:cs typeface="Trebuchet MS"/>
              </a:rPr>
              <a:t> </a:t>
            </a:r>
            <a:r>
              <a:rPr sz="1600" spc="5" dirty="0">
                <a:solidFill>
                  <a:srgbClr val="262626"/>
                </a:solidFill>
                <a:latin typeface="Trebuchet MS"/>
                <a:cs typeface="Trebuchet MS"/>
              </a:rPr>
              <a:t>Instance</a:t>
            </a:r>
            <a:endParaRPr sz="1600" dirty="0">
              <a:latin typeface="Trebuchet MS"/>
              <a:cs typeface="Trebuchet MS"/>
            </a:endParaRPr>
          </a:p>
        </p:txBody>
      </p:sp>
      <p:sp>
        <p:nvSpPr>
          <p:cNvPr id="4" name="object 4"/>
          <p:cNvSpPr/>
          <p:nvPr/>
        </p:nvSpPr>
        <p:spPr>
          <a:xfrm>
            <a:off x="522708" y="405223"/>
            <a:ext cx="2118154" cy="351017"/>
          </a:xfrm>
          <a:prstGeom prst="rect">
            <a:avLst/>
          </a:prstGeom>
          <a:blipFill>
            <a:blip r:embed="rId3" cstate="print"/>
            <a:stretch>
              <a:fillRect/>
            </a:stretch>
          </a:blipFill>
        </p:spPr>
        <p:txBody>
          <a:bodyPr wrap="square" lIns="0" tIns="0" rIns="0" bIns="0" rtlCol="0"/>
          <a:lstStyle/>
          <a:p>
            <a:endParaRPr dirty="0"/>
          </a:p>
        </p:txBody>
      </p:sp>
      <p:grpSp>
        <p:nvGrpSpPr>
          <p:cNvPr id="5" name="object 5"/>
          <p:cNvGrpSpPr/>
          <p:nvPr/>
        </p:nvGrpSpPr>
        <p:grpSpPr>
          <a:xfrm>
            <a:off x="0" y="111125"/>
            <a:ext cx="7357109" cy="1491615"/>
            <a:chOff x="0" y="111125"/>
            <a:chExt cx="7357109" cy="1491615"/>
          </a:xfrm>
        </p:grpSpPr>
        <p:sp>
          <p:nvSpPr>
            <p:cNvPr id="6" name="object 6"/>
            <p:cNvSpPr/>
            <p:nvPr/>
          </p:nvSpPr>
          <p:spPr>
            <a:xfrm>
              <a:off x="0" y="1275105"/>
              <a:ext cx="7357109" cy="0"/>
            </a:xfrm>
            <a:custGeom>
              <a:avLst/>
              <a:gdLst/>
              <a:ahLst/>
              <a:cxnLst/>
              <a:rect l="l" t="t" r="r" b="b"/>
              <a:pathLst>
                <a:path w="7357109">
                  <a:moveTo>
                    <a:pt x="0" y="0"/>
                  </a:moveTo>
                  <a:lnTo>
                    <a:pt x="6106160" y="0"/>
                  </a:lnTo>
                </a:path>
                <a:path w="7357109">
                  <a:moveTo>
                    <a:pt x="6887210" y="0"/>
                  </a:moveTo>
                  <a:lnTo>
                    <a:pt x="7357115" y="0"/>
                  </a:lnTo>
                </a:path>
              </a:pathLst>
            </a:custGeom>
            <a:ln w="76200">
              <a:solidFill>
                <a:srgbClr val="232F3E"/>
              </a:solidFill>
            </a:ln>
          </p:spPr>
          <p:txBody>
            <a:bodyPr wrap="square" lIns="0" tIns="0" rIns="0" bIns="0" rtlCol="0"/>
            <a:lstStyle/>
            <a:p>
              <a:endParaRPr dirty="0"/>
            </a:p>
          </p:txBody>
        </p:sp>
        <p:sp>
          <p:nvSpPr>
            <p:cNvPr id="7" name="object 7"/>
            <p:cNvSpPr/>
            <p:nvPr/>
          </p:nvSpPr>
          <p:spPr>
            <a:xfrm>
              <a:off x="6031865" y="111125"/>
              <a:ext cx="944244" cy="1491615"/>
            </a:xfrm>
            <a:custGeom>
              <a:avLst/>
              <a:gdLst/>
              <a:ahLst/>
              <a:cxnLst/>
              <a:rect l="l" t="t" r="r" b="b"/>
              <a:pathLst>
                <a:path w="944245" h="1491615">
                  <a:moveTo>
                    <a:pt x="786866" y="0"/>
                  </a:moveTo>
                  <a:lnTo>
                    <a:pt x="157378" y="0"/>
                  </a:lnTo>
                  <a:lnTo>
                    <a:pt x="107634" y="8023"/>
                  </a:lnTo>
                  <a:lnTo>
                    <a:pt x="64432" y="30364"/>
                  </a:lnTo>
                  <a:lnTo>
                    <a:pt x="30364" y="64432"/>
                  </a:lnTo>
                  <a:lnTo>
                    <a:pt x="8023" y="107634"/>
                  </a:lnTo>
                  <a:lnTo>
                    <a:pt x="0" y="157378"/>
                  </a:lnTo>
                  <a:lnTo>
                    <a:pt x="0" y="1334236"/>
                  </a:lnTo>
                  <a:lnTo>
                    <a:pt x="8023" y="1383980"/>
                  </a:lnTo>
                  <a:lnTo>
                    <a:pt x="30364" y="1427182"/>
                  </a:lnTo>
                  <a:lnTo>
                    <a:pt x="64432" y="1461250"/>
                  </a:lnTo>
                  <a:lnTo>
                    <a:pt x="107634" y="1483591"/>
                  </a:lnTo>
                  <a:lnTo>
                    <a:pt x="157378" y="1491615"/>
                  </a:lnTo>
                  <a:lnTo>
                    <a:pt x="786866" y="1491615"/>
                  </a:lnTo>
                  <a:lnTo>
                    <a:pt x="836610" y="1483591"/>
                  </a:lnTo>
                  <a:lnTo>
                    <a:pt x="879812" y="1461250"/>
                  </a:lnTo>
                  <a:lnTo>
                    <a:pt x="913880" y="1427182"/>
                  </a:lnTo>
                  <a:lnTo>
                    <a:pt x="936221" y="1383980"/>
                  </a:lnTo>
                  <a:lnTo>
                    <a:pt x="944244" y="1334236"/>
                  </a:lnTo>
                  <a:lnTo>
                    <a:pt x="944244" y="157378"/>
                  </a:lnTo>
                  <a:lnTo>
                    <a:pt x="936221" y="107634"/>
                  </a:lnTo>
                  <a:lnTo>
                    <a:pt x="913880" y="64432"/>
                  </a:lnTo>
                  <a:lnTo>
                    <a:pt x="879812" y="30364"/>
                  </a:lnTo>
                  <a:lnTo>
                    <a:pt x="836610" y="8023"/>
                  </a:lnTo>
                  <a:lnTo>
                    <a:pt x="786866" y="0"/>
                  </a:lnTo>
                  <a:close/>
                </a:path>
              </a:pathLst>
            </a:custGeom>
            <a:solidFill>
              <a:srgbClr val="FF9901"/>
            </a:solidFill>
          </p:spPr>
          <p:txBody>
            <a:bodyPr wrap="square" lIns="0" tIns="0" rIns="0" bIns="0" rtlCol="0"/>
            <a:lstStyle/>
            <a:p>
              <a:endParaRPr dirty="0"/>
            </a:p>
          </p:txBody>
        </p:sp>
        <p:sp>
          <p:nvSpPr>
            <p:cNvPr id="8" name="object 8"/>
            <p:cNvSpPr/>
            <p:nvPr/>
          </p:nvSpPr>
          <p:spPr>
            <a:xfrm>
              <a:off x="6106159" y="931544"/>
              <a:ext cx="781050" cy="577850"/>
            </a:xfrm>
            <a:custGeom>
              <a:avLst/>
              <a:gdLst/>
              <a:ahLst/>
              <a:cxnLst/>
              <a:rect l="l" t="t" r="r" b="b"/>
              <a:pathLst>
                <a:path w="781050" h="577850">
                  <a:moveTo>
                    <a:pt x="781049" y="0"/>
                  </a:moveTo>
                  <a:lnTo>
                    <a:pt x="0" y="0"/>
                  </a:lnTo>
                  <a:lnTo>
                    <a:pt x="0" y="577850"/>
                  </a:lnTo>
                  <a:lnTo>
                    <a:pt x="781049" y="577850"/>
                  </a:lnTo>
                  <a:lnTo>
                    <a:pt x="781049" y="0"/>
                  </a:lnTo>
                  <a:close/>
                </a:path>
              </a:pathLst>
            </a:custGeom>
            <a:solidFill>
              <a:srgbClr val="FF9900"/>
            </a:solidFill>
          </p:spPr>
          <p:txBody>
            <a:bodyPr wrap="square" lIns="0" tIns="0" rIns="0" bIns="0" rtlCol="0"/>
            <a:lstStyle/>
            <a:p>
              <a:endParaRPr dirty="0"/>
            </a:p>
          </p:txBody>
        </p:sp>
        <p:sp>
          <p:nvSpPr>
            <p:cNvPr id="9" name="object 9"/>
            <p:cNvSpPr/>
            <p:nvPr/>
          </p:nvSpPr>
          <p:spPr>
            <a:xfrm>
              <a:off x="6149340" y="197485"/>
              <a:ext cx="715644" cy="715645"/>
            </a:xfrm>
            <a:prstGeom prst="rect">
              <a:avLst/>
            </a:prstGeom>
            <a:blipFill>
              <a:blip r:embed="rId4" cstate="print"/>
              <a:stretch>
                <a:fillRect/>
              </a:stretch>
            </a:blipFill>
          </p:spPr>
          <p:txBody>
            <a:bodyPr wrap="square" lIns="0" tIns="0" rIns="0" bIns="0" rtlCol="0"/>
            <a:lstStyle/>
            <a:p>
              <a:endParaRPr dirty="0"/>
            </a:p>
          </p:txBody>
        </p:sp>
      </p:grpSp>
      <p:sp>
        <p:nvSpPr>
          <p:cNvPr id="10" name="object 10"/>
          <p:cNvSpPr txBox="1"/>
          <p:nvPr/>
        </p:nvSpPr>
        <p:spPr>
          <a:xfrm>
            <a:off x="499365" y="1058671"/>
            <a:ext cx="6719570" cy="1115695"/>
          </a:xfrm>
          <a:prstGeom prst="rect">
            <a:avLst/>
          </a:prstGeom>
        </p:spPr>
        <p:txBody>
          <a:bodyPr vert="horz" wrap="square" lIns="0" tIns="27305" rIns="0" bIns="0" rtlCol="0">
            <a:spAutoFit/>
          </a:bodyPr>
          <a:lstStyle/>
          <a:p>
            <a:pPr marL="5723890" marR="43942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a:p>
            <a:pPr>
              <a:lnSpc>
                <a:spcPct val="100000"/>
              </a:lnSpc>
              <a:spcBef>
                <a:spcPts val="50"/>
              </a:spcBef>
            </a:pPr>
            <a:endParaRPr sz="1250" dirty="0">
              <a:latin typeface="Trebuchet MS"/>
              <a:cs typeface="Trebuchet MS"/>
            </a:endParaRPr>
          </a:p>
          <a:p>
            <a:pPr marL="12700" marR="5080">
              <a:lnSpc>
                <a:spcPct val="102699"/>
              </a:lnSpc>
            </a:pPr>
            <a:r>
              <a:rPr sz="1100" spc="-5" dirty="0">
                <a:latin typeface="Arial"/>
                <a:cs typeface="Arial"/>
              </a:rPr>
              <a:t>Congratulations! </a:t>
            </a:r>
            <a:r>
              <a:rPr sz="1100" dirty="0">
                <a:latin typeface="Arial"/>
                <a:cs typeface="Arial"/>
              </a:rPr>
              <a:t>We </a:t>
            </a:r>
            <a:r>
              <a:rPr sz="1100" spc="-5" dirty="0">
                <a:latin typeface="Arial"/>
                <a:cs typeface="Arial"/>
              </a:rPr>
              <a:t>successfully launched our </a:t>
            </a:r>
            <a:r>
              <a:rPr sz="1100" b="1" spc="-5" dirty="0">
                <a:latin typeface="Arial"/>
                <a:cs typeface="Arial"/>
              </a:rPr>
              <a:t>BitBeat webserver, </a:t>
            </a:r>
            <a:r>
              <a:rPr sz="1100" spc="-5" dirty="0">
                <a:latin typeface="Arial"/>
                <a:cs typeface="Arial"/>
              </a:rPr>
              <a:t>and our product team is very pleased to  have </a:t>
            </a:r>
            <a:r>
              <a:rPr sz="1100" dirty="0">
                <a:latin typeface="Arial"/>
                <a:cs typeface="Arial"/>
              </a:rPr>
              <a:t>a </a:t>
            </a:r>
            <a:r>
              <a:rPr sz="1100" spc="-5" dirty="0">
                <a:latin typeface="Arial"/>
                <a:cs typeface="Arial"/>
              </a:rPr>
              <a:t>POC for launching </a:t>
            </a:r>
            <a:r>
              <a:rPr sz="1100" b="1" spc="-5" dirty="0">
                <a:latin typeface="Arial"/>
                <a:cs typeface="Arial"/>
              </a:rPr>
              <a:t>BitBanger</a:t>
            </a:r>
            <a:r>
              <a:rPr sz="1100" spc="-5" dirty="0">
                <a:latin typeface="Arial"/>
                <a:cs typeface="Arial"/>
              </a:rPr>
              <a:t>. To make sure </a:t>
            </a:r>
            <a:r>
              <a:rPr sz="1100" dirty="0">
                <a:latin typeface="Arial"/>
                <a:cs typeface="Arial"/>
              </a:rPr>
              <a:t>we </a:t>
            </a:r>
            <a:r>
              <a:rPr sz="1100" spc="-5" dirty="0">
                <a:latin typeface="Arial"/>
                <a:cs typeface="Arial"/>
              </a:rPr>
              <a:t>did everything right, you should revisit the  requirements.</a:t>
            </a:r>
            <a:endParaRPr sz="1100" dirty="0">
              <a:latin typeface="Arial"/>
              <a:cs typeface="Arial"/>
            </a:endParaRPr>
          </a:p>
        </p:txBody>
      </p:sp>
      <p:graphicFrame>
        <p:nvGraphicFramePr>
          <p:cNvPr id="11" name="object 11"/>
          <p:cNvGraphicFramePr>
            <a:graphicFrameLocks noGrp="1"/>
          </p:cNvGraphicFramePr>
          <p:nvPr/>
        </p:nvGraphicFramePr>
        <p:xfrm>
          <a:off x="969263" y="2278379"/>
          <a:ext cx="5596889" cy="1829815"/>
        </p:xfrm>
        <a:graphic>
          <a:graphicData uri="http://schemas.openxmlformats.org/drawingml/2006/table">
            <a:tbl>
              <a:tblPr firstRow="1" bandRow="1">
                <a:tableStyleId>{2D5ABB26-0587-4C30-8999-92F81FD0307C}</a:tableStyleId>
              </a:tblPr>
              <a:tblGrid>
                <a:gridCol w="2340610">
                  <a:extLst>
                    <a:ext uri="{9D8B030D-6E8A-4147-A177-3AD203B41FA5}">
                      <a16:colId xmlns:a16="http://schemas.microsoft.com/office/drawing/2014/main" val="20000"/>
                    </a:ext>
                  </a:extLst>
                </a:gridCol>
                <a:gridCol w="3256279">
                  <a:extLst>
                    <a:ext uri="{9D8B030D-6E8A-4147-A177-3AD203B41FA5}">
                      <a16:colId xmlns:a16="http://schemas.microsoft.com/office/drawing/2014/main" val="20001"/>
                    </a:ext>
                  </a:extLst>
                </a:gridCol>
              </a:tblGrid>
              <a:tr h="166116">
                <a:tc>
                  <a:txBody>
                    <a:bodyPr/>
                    <a:lstStyle/>
                    <a:p>
                      <a:pPr marL="67945">
                        <a:lnSpc>
                          <a:spcPts val="1210"/>
                        </a:lnSpc>
                      </a:pPr>
                      <a:r>
                        <a:rPr sz="1100" b="1" spc="-5" dirty="0">
                          <a:solidFill>
                            <a:srgbClr val="262626"/>
                          </a:solidFill>
                          <a:latin typeface="Arial"/>
                          <a:cs typeface="Arial"/>
                        </a:rPr>
                        <a:t>Requirement</a:t>
                      </a:r>
                      <a:endParaRPr sz="11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ts val="1210"/>
                        </a:lnSpc>
                      </a:pPr>
                      <a:r>
                        <a:rPr sz="1100" b="1" spc="-5" dirty="0">
                          <a:solidFill>
                            <a:srgbClr val="262626"/>
                          </a:solidFill>
                          <a:latin typeface="Arial"/>
                          <a:cs typeface="Arial"/>
                        </a:rPr>
                        <a:t>Status</a:t>
                      </a:r>
                      <a:endParaRPr sz="11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167639">
                <a:tc>
                  <a:txBody>
                    <a:bodyPr/>
                    <a:lstStyle/>
                    <a:p>
                      <a:pPr marL="67945">
                        <a:lnSpc>
                          <a:spcPts val="1220"/>
                        </a:lnSpc>
                      </a:pPr>
                      <a:r>
                        <a:rPr sz="1100" dirty="0">
                          <a:solidFill>
                            <a:srgbClr val="262626"/>
                          </a:solidFill>
                          <a:latin typeface="Arial"/>
                          <a:cs typeface="Arial"/>
                        </a:rPr>
                        <a:t>We </a:t>
                      </a:r>
                      <a:r>
                        <a:rPr sz="1100" spc="-5" dirty="0">
                          <a:solidFill>
                            <a:srgbClr val="262626"/>
                          </a:solidFill>
                          <a:latin typeface="Arial"/>
                          <a:cs typeface="Arial"/>
                        </a:rPr>
                        <a:t>need </a:t>
                      </a:r>
                      <a:r>
                        <a:rPr sz="1100" dirty="0">
                          <a:solidFill>
                            <a:srgbClr val="262626"/>
                          </a:solidFill>
                          <a:latin typeface="Arial"/>
                          <a:cs typeface="Arial"/>
                        </a:rPr>
                        <a:t>a</a:t>
                      </a:r>
                      <a:r>
                        <a:rPr sz="1100" spc="-20" dirty="0">
                          <a:solidFill>
                            <a:srgbClr val="262626"/>
                          </a:solidFill>
                          <a:latin typeface="Arial"/>
                          <a:cs typeface="Arial"/>
                        </a:rPr>
                        <a:t> </a:t>
                      </a:r>
                      <a:r>
                        <a:rPr sz="1100" spc="-5" dirty="0">
                          <a:solidFill>
                            <a:srgbClr val="262626"/>
                          </a:solidFill>
                          <a:latin typeface="Arial"/>
                          <a:cs typeface="Arial"/>
                        </a:rPr>
                        <a:t>webserver.</a:t>
                      </a:r>
                      <a:endParaRPr sz="11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ts val="1220"/>
                        </a:lnSpc>
                      </a:pPr>
                      <a:r>
                        <a:rPr sz="1100" spc="-5" dirty="0">
                          <a:solidFill>
                            <a:srgbClr val="262626"/>
                          </a:solidFill>
                          <a:latin typeface="Arial"/>
                          <a:cs typeface="Arial"/>
                        </a:rPr>
                        <a:t>Complete</a:t>
                      </a:r>
                      <a:endParaRPr sz="11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r h="327660">
                <a:tc>
                  <a:txBody>
                    <a:bodyPr/>
                    <a:lstStyle/>
                    <a:p>
                      <a:pPr marL="67945" marR="454659">
                        <a:lnSpc>
                          <a:spcPts val="1270"/>
                        </a:lnSpc>
                        <a:spcBef>
                          <a:spcPts val="40"/>
                        </a:spcBef>
                      </a:pPr>
                      <a:r>
                        <a:rPr sz="1100" spc="-5" dirty="0">
                          <a:solidFill>
                            <a:srgbClr val="262626"/>
                          </a:solidFill>
                          <a:latin typeface="Arial"/>
                          <a:cs typeface="Arial"/>
                        </a:rPr>
                        <a:t>Webserver should be </a:t>
                      </a:r>
                      <a:r>
                        <a:rPr sz="1100" dirty="0">
                          <a:solidFill>
                            <a:srgbClr val="262626"/>
                          </a:solidFill>
                          <a:latin typeface="Arial"/>
                          <a:cs typeface="Arial"/>
                        </a:rPr>
                        <a:t>a </a:t>
                      </a:r>
                      <a:r>
                        <a:rPr sz="1100" spc="-5" dirty="0">
                          <a:solidFill>
                            <a:srgbClr val="262626"/>
                          </a:solidFill>
                          <a:latin typeface="Arial"/>
                          <a:cs typeface="Arial"/>
                        </a:rPr>
                        <a:t>Linux  machine.</a:t>
                      </a:r>
                      <a:endParaRPr sz="1100" dirty="0">
                        <a:latin typeface="Arial"/>
                        <a:cs typeface="Arial"/>
                      </a:endParaRPr>
                    </a:p>
                  </a:txBody>
                  <a:tcPr marL="0" marR="0" marT="508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ts val="1275"/>
                        </a:lnSpc>
                      </a:pPr>
                      <a:r>
                        <a:rPr sz="1100" spc="-5" dirty="0">
                          <a:solidFill>
                            <a:srgbClr val="262626"/>
                          </a:solidFill>
                          <a:latin typeface="Arial"/>
                          <a:cs typeface="Arial"/>
                        </a:rPr>
                        <a:t>Complete</a:t>
                      </a:r>
                      <a:endParaRPr sz="11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r h="327659">
                <a:tc>
                  <a:txBody>
                    <a:bodyPr/>
                    <a:lstStyle/>
                    <a:p>
                      <a:pPr marL="67945" marR="283210">
                        <a:lnSpc>
                          <a:spcPts val="1270"/>
                        </a:lnSpc>
                        <a:spcBef>
                          <a:spcPts val="40"/>
                        </a:spcBef>
                      </a:pPr>
                      <a:r>
                        <a:rPr sz="1100" spc="-5" dirty="0">
                          <a:solidFill>
                            <a:srgbClr val="262626"/>
                          </a:solidFill>
                          <a:latin typeface="Arial"/>
                          <a:cs typeface="Arial"/>
                        </a:rPr>
                        <a:t>Webserver should have Apache  installed.</a:t>
                      </a:r>
                      <a:endParaRPr sz="1100" dirty="0">
                        <a:latin typeface="Arial"/>
                        <a:cs typeface="Arial"/>
                      </a:endParaRPr>
                    </a:p>
                  </a:txBody>
                  <a:tcPr marL="0" marR="0" marT="508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ts val="1275"/>
                        </a:lnSpc>
                      </a:pPr>
                      <a:r>
                        <a:rPr sz="1100" spc="-5" dirty="0">
                          <a:solidFill>
                            <a:srgbClr val="262626"/>
                          </a:solidFill>
                          <a:latin typeface="Arial"/>
                          <a:cs typeface="Arial"/>
                        </a:rPr>
                        <a:t>Complete</a:t>
                      </a:r>
                      <a:endParaRPr sz="11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3"/>
                  </a:ext>
                </a:extLst>
              </a:tr>
              <a:tr h="487680">
                <a:tc>
                  <a:txBody>
                    <a:bodyPr/>
                    <a:lstStyle/>
                    <a:p>
                      <a:pPr marL="67945">
                        <a:lnSpc>
                          <a:spcPts val="1275"/>
                        </a:lnSpc>
                      </a:pPr>
                      <a:r>
                        <a:rPr sz="1100" spc="-5" dirty="0">
                          <a:solidFill>
                            <a:srgbClr val="262626"/>
                          </a:solidFill>
                          <a:latin typeface="Arial"/>
                          <a:cs typeface="Arial"/>
                        </a:rPr>
                        <a:t>Webserver must minimize</a:t>
                      </a:r>
                      <a:r>
                        <a:rPr sz="1100" spc="-15" dirty="0">
                          <a:solidFill>
                            <a:srgbClr val="262626"/>
                          </a:solidFill>
                          <a:latin typeface="Arial"/>
                          <a:cs typeface="Arial"/>
                        </a:rPr>
                        <a:t> </a:t>
                      </a:r>
                      <a:r>
                        <a:rPr sz="1100" spc="-5" dirty="0">
                          <a:solidFill>
                            <a:srgbClr val="262626"/>
                          </a:solidFill>
                          <a:latin typeface="Arial"/>
                          <a:cs typeface="Arial"/>
                        </a:rPr>
                        <a:t>cost.</a:t>
                      </a:r>
                      <a:endParaRPr sz="11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marR="137795">
                        <a:lnSpc>
                          <a:spcPct val="95900"/>
                        </a:lnSpc>
                        <a:spcBef>
                          <a:spcPts val="10"/>
                        </a:spcBef>
                      </a:pPr>
                      <a:r>
                        <a:rPr sz="1100" spc="-5" dirty="0">
                          <a:solidFill>
                            <a:srgbClr val="262626"/>
                          </a:solidFill>
                          <a:latin typeface="Arial"/>
                          <a:cs typeface="Arial"/>
                        </a:rPr>
                        <a:t>Amazon EC2 T2 Pricing Guide (Hint: Look at On-  Demand Price/hour)  </a:t>
                      </a:r>
                      <a:r>
                        <a:rPr sz="1100" u="sng" spc="-5" dirty="0">
                          <a:solidFill>
                            <a:srgbClr val="0563C1"/>
                          </a:solidFill>
                          <a:uFill>
                            <a:solidFill>
                              <a:srgbClr val="0563C1"/>
                            </a:solidFill>
                          </a:uFill>
                          <a:latin typeface="Arial"/>
                          <a:cs typeface="Arial"/>
                        </a:rPr>
                        <a:t>https://aws.amazon.com/ec2/instance-types/t2/</a:t>
                      </a:r>
                      <a:endParaRPr sz="1100" dirty="0">
                        <a:latin typeface="Arial"/>
                        <a:cs typeface="Arial"/>
                      </a:endParaRPr>
                    </a:p>
                  </a:txBody>
                  <a:tcPr marL="0" marR="0" marT="12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4"/>
                  </a:ext>
                </a:extLst>
              </a:tr>
              <a:tr h="329184">
                <a:tc>
                  <a:txBody>
                    <a:bodyPr/>
                    <a:lstStyle/>
                    <a:p>
                      <a:pPr marL="67945" marR="548005">
                        <a:lnSpc>
                          <a:spcPts val="1260"/>
                        </a:lnSpc>
                        <a:spcBef>
                          <a:spcPts val="60"/>
                        </a:spcBef>
                      </a:pPr>
                      <a:r>
                        <a:rPr sz="1100" spc="-5" dirty="0">
                          <a:solidFill>
                            <a:srgbClr val="262626"/>
                          </a:solidFill>
                          <a:latin typeface="Arial"/>
                          <a:cs typeface="Arial"/>
                        </a:rPr>
                        <a:t>Webserver must be publicly  accessible.</a:t>
                      </a:r>
                      <a:endParaRPr sz="1100" dirty="0">
                        <a:latin typeface="Arial"/>
                        <a:cs typeface="Arial"/>
                      </a:endParaRPr>
                    </a:p>
                  </a:txBody>
                  <a:tcPr marL="0" marR="0" marT="76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ts val="1290"/>
                        </a:lnSpc>
                      </a:pPr>
                      <a:r>
                        <a:rPr sz="1100" spc="-5" dirty="0">
                          <a:solidFill>
                            <a:srgbClr val="262626"/>
                          </a:solidFill>
                          <a:latin typeface="Arial"/>
                          <a:cs typeface="Arial"/>
                        </a:rPr>
                        <a:t>Complete</a:t>
                      </a:r>
                      <a:endParaRPr sz="11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5"/>
                  </a:ext>
                </a:extLst>
              </a:tr>
            </a:tbl>
          </a:graphicData>
        </a:graphic>
      </p:graphicFrame>
      <p:sp>
        <p:nvSpPr>
          <p:cNvPr id="12" name="object 12"/>
          <p:cNvSpPr txBox="1"/>
          <p:nvPr/>
        </p:nvSpPr>
        <p:spPr>
          <a:xfrm>
            <a:off x="499365" y="4353559"/>
            <a:ext cx="6772909" cy="2173605"/>
          </a:xfrm>
          <a:prstGeom prst="rect">
            <a:avLst/>
          </a:prstGeom>
        </p:spPr>
        <p:txBody>
          <a:bodyPr vert="horz" wrap="square" lIns="0" tIns="13335" rIns="0" bIns="0" rtlCol="0">
            <a:spAutoFit/>
          </a:bodyPr>
          <a:lstStyle/>
          <a:p>
            <a:pPr marL="12700">
              <a:lnSpc>
                <a:spcPct val="100000"/>
              </a:lnSpc>
              <a:spcBef>
                <a:spcPts val="105"/>
              </a:spcBef>
            </a:pPr>
            <a:r>
              <a:rPr sz="1400" b="1" spc="-5" dirty="0">
                <a:latin typeface="Arial"/>
                <a:cs typeface="Arial"/>
              </a:rPr>
              <a:t>Cost</a:t>
            </a:r>
            <a:r>
              <a:rPr sz="1400" b="1" spc="-10" dirty="0">
                <a:latin typeface="Arial"/>
                <a:cs typeface="Arial"/>
              </a:rPr>
              <a:t> </a:t>
            </a:r>
            <a:r>
              <a:rPr sz="1400" b="1" spc="-5" dirty="0">
                <a:latin typeface="Arial"/>
                <a:cs typeface="Arial"/>
              </a:rPr>
              <a:t>effectiveness</a:t>
            </a:r>
            <a:endParaRPr sz="1400" dirty="0">
              <a:latin typeface="Arial"/>
              <a:cs typeface="Arial"/>
            </a:endParaRPr>
          </a:p>
          <a:p>
            <a:pPr marL="12700" marR="43180">
              <a:lnSpc>
                <a:spcPct val="103200"/>
              </a:lnSpc>
              <a:spcBef>
                <a:spcPts val="845"/>
              </a:spcBef>
            </a:pPr>
            <a:r>
              <a:rPr sz="1100" spc="-5" dirty="0">
                <a:latin typeface="Arial"/>
                <a:cs typeface="Arial"/>
              </a:rPr>
              <a:t>You used </a:t>
            </a:r>
            <a:r>
              <a:rPr sz="1100" dirty="0">
                <a:latin typeface="Arial"/>
                <a:cs typeface="Arial"/>
              </a:rPr>
              <a:t>a </a:t>
            </a:r>
            <a:r>
              <a:rPr sz="1100" spc="-5" dirty="0">
                <a:latin typeface="Arial"/>
                <a:cs typeface="Arial"/>
              </a:rPr>
              <a:t>t2.micro instance but what are some other ways that </a:t>
            </a:r>
            <a:r>
              <a:rPr sz="1100" dirty="0">
                <a:latin typeface="Arial"/>
                <a:cs typeface="Arial"/>
              </a:rPr>
              <a:t>we </a:t>
            </a:r>
            <a:r>
              <a:rPr sz="1100" spc="-5" dirty="0">
                <a:latin typeface="Arial"/>
                <a:cs typeface="Arial"/>
              </a:rPr>
              <a:t>can save on cost for your company?  Cloud computing services use </a:t>
            </a:r>
            <a:r>
              <a:rPr sz="1100" dirty="0">
                <a:latin typeface="Arial"/>
                <a:cs typeface="Arial"/>
              </a:rPr>
              <a:t>a </a:t>
            </a:r>
            <a:r>
              <a:rPr sz="1100" b="1" spc="-5" dirty="0">
                <a:latin typeface="Arial"/>
                <a:cs typeface="Arial"/>
              </a:rPr>
              <a:t>utility-based pricing </a:t>
            </a:r>
            <a:r>
              <a:rPr sz="1100" spc="-5" dirty="0">
                <a:latin typeface="Arial"/>
                <a:cs typeface="Arial"/>
              </a:rPr>
              <a:t>model. Basically, if you leave your light on, there is an  associated cost that will show up in your electricity bill. If our product team only works on Mondays through  Fridays between the hours of 8:00 </a:t>
            </a:r>
            <a:r>
              <a:rPr sz="1100" dirty="0">
                <a:latin typeface="Arial"/>
                <a:cs typeface="Arial"/>
              </a:rPr>
              <a:t>AM </a:t>
            </a:r>
            <a:r>
              <a:rPr sz="1100" spc="-5" dirty="0">
                <a:latin typeface="Arial"/>
                <a:cs typeface="Arial"/>
              </a:rPr>
              <a:t>and 6:00 PM, can </a:t>
            </a:r>
            <a:r>
              <a:rPr sz="1100" dirty="0">
                <a:latin typeface="Arial"/>
                <a:cs typeface="Arial"/>
              </a:rPr>
              <a:t>we </a:t>
            </a:r>
            <a:r>
              <a:rPr sz="1100" spc="-5" dirty="0">
                <a:latin typeface="Arial"/>
                <a:cs typeface="Arial"/>
              </a:rPr>
              <a:t>minimize cost by turning off our </a:t>
            </a:r>
            <a:r>
              <a:rPr sz="1100" b="1" spc="-5" dirty="0">
                <a:latin typeface="Arial"/>
                <a:cs typeface="Arial"/>
              </a:rPr>
              <a:t>BitBeat  Webserver </a:t>
            </a:r>
            <a:r>
              <a:rPr sz="1100" spc="-5" dirty="0">
                <a:latin typeface="Arial"/>
                <a:cs typeface="Arial"/>
              </a:rPr>
              <a:t>when </a:t>
            </a:r>
            <a:r>
              <a:rPr sz="1100" dirty="0">
                <a:latin typeface="Arial"/>
                <a:cs typeface="Arial"/>
              </a:rPr>
              <a:t>we </a:t>
            </a:r>
            <a:r>
              <a:rPr sz="1100" spc="-5" dirty="0">
                <a:latin typeface="Arial"/>
                <a:cs typeface="Arial"/>
              </a:rPr>
              <a:t>aren’t using</a:t>
            </a:r>
            <a:r>
              <a:rPr sz="1100" spc="-15" dirty="0">
                <a:latin typeface="Arial"/>
                <a:cs typeface="Arial"/>
              </a:rPr>
              <a:t> </a:t>
            </a:r>
            <a:r>
              <a:rPr sz="1100" spc="-5" dirty="0">
                <a:latin typeface="Arial"/>
                <a:cs typeface="Arial"/>
              </a:rPr>
              <a:t>it?</a:t>
            </a:r>
            <a:endParaRPr sz="1100" dirty="0">
              <a:latin typeface="Arial"/>
              <a:cs typeface="Arial"/>
            </a:endParaRPr>
          </a:p>
          <a:p>
            <a:pPr marL="12700">
              <a:lnSpc>
                <a:spcPct val="100000"/>
              </a:lnSpc>
              <a:spcBef>
                <a:spcPts val="1040"/>
              </a:spcBef>
            </a:pPr>
            <a:r>
              <a:rPr sz="1200" b="1" spc="-5" dirty="0">
                <a:latin typeface="Arial"/>
                <a:cs typeface="Arial"/>
              </a:rPr>
              <a:t>Stop </a:t>
            </a:r>
            <a:r>
              <a:rPr sz="1200" b="1" dirty="0">
                <a:latin typeface="Arial"/>
                <a:cs typeface="Arial"/>
              </a:rPr>
              <a:t>your </a:t>
            </a:r>
            <a:r>
              <a:rPr sz="1200" b="1" spc="-5" dirty="0">
                <a:latin typeface="Arial"/>
                <a:cs typeface="Arial"/>
              </a:rPr>
              <a:t>Amazon </a:t>
            </a:r>
            <a:r>
              <a:rPr sz="1200" b="1" dirty="0">
                <a:latin typeface="Arial"/>
                <a:cs typeface="Arial"/>
              </a:rPr>
              <a:t>EC2 instance</a:t>
            </a:r>
            <a:endParaRPr sz="1200" dirty="0">
              <a:latin typeface="Arial"/>
              <a:cs typeface="Arial"/>
            </a:endParaRPr>
          </a:p>
          <a:p>
            <a:pPr marL="469900" indent="-229235">
              <a:lnSpc>
                <a:spcPct val="100000"/>
              </a:lnSpc>
              <a:spcBef>
                <a:spcPts val="855"/>
              </a:spcBef>
              <a:buAutoNum type="arabicPeriod"/>
              <a:tabLst>
                <a:tab pos="469900" algn="l"/>
              </a:tabLst>
            </a:pPr>
            <a:r>
              <a:rPr sz="1100" spc="-5" dirty="0">
                <a:latin typeface="Arial"/>
                <a:cs typeface="Arial"/>
              </a:rPr>
              <a:t>In the Amazon </a:t>
            </a:r>
            <a:r>
              <a:rPr sz="1100" b="1" spc="-5" dirty="0">
                <a:latin typeface="Arial"/>
                <a:cs typeface="Arial"/>
              </a:rPr>
              <a:t>EC2 Management Console</a:t>
            </a:r>
            <a:r>
              <a:rPr sz="1100" spc="-5" dirty="0">
                <a:latin typeface="Arial"/>
                <a:cs typeface="Arial"/>
              </a:rPr>
              <a:t>, click </a:t>
            </a:r>
            <a:r>
              <a:rPr sz="1100" b="1" spc="-5" dirty="0">
                <a:latin typeface="Arial"/>
                <a:cs typeface="Arial"/>
              </a:rPr>
              <a:t>Instances </a:t>
            </a:r>
            <a:r>
              <a:rPr sz="1100" spc="-5" dirty="0">
                <a:latin typeface="Arial"/>
                <a:cs typeface="Arial"/>
              </a:rPr>
              <a:t>in the left</a:t>
            </a:r>
            <a:r>
              <a:rPr sz="1100" spc="15" dirty="0">
                <a:latin typeface="Arial"/>
                <a:cs typeface="Arial"/>
              </a:rPr>
              <a:t> </a:t>
            </a:r>
            <a:r>
              <a:rPr sz="1100" spc="-5" dirty="0">
                <a:latin typeface="Arial"/>
                <a:cs typeface="Arial"/>
              </a:rPr>
              <a:t>navigation.</a:t>
            </a:r>
            <a:endParaRPr sz="1100" dirty="0">
              <a:latin typeface="Arial"/>
              <a:cs typeface="Arial"/>
            </a:endParaRPr>
          </a:p>
          <a:p>
            <a:pPr marL="469900" indent="-229235">
              <a:lnSpc>
                <a:spcPct val="100000"/>
              </a:lnSpc>
              <a:spcBef>
                <a:spcPts val="130"/>
              </a:spcBef>
              <a:buAutoNum type="arabicPeriod"/>
              <a:tabLst>
                <a:tab pos="469900" algn="l"/>
              </a:tabLst>
            </a:pPr>
            <a:r>
              <a:rPr sz="1100" spc="-5" dirty="0">
                <a:latin typeface="Arial"/>
                <a:cs typeface="Arial"/>
              </a:rPr>
              <a:t>Select your running instance and then at the top of the screen click </a:t>
            </a:r>
            <a:r>
              <a:rPr sz="1100" b="1" spc="-5" dirty="0">
                <a:latin typeface="Arial"/>
                <a:cs typeface="Arial"/>
              </a:rPr>
              <a:t>Actions </a:t>
            </a:r>
            <a:r>
              <a:rPr sz="1100" dirty="0">
                <a:latin typeface="Arial"/>
                <a:cs typeface="Arial"/>
              </a:rPr>
              <a:t>&gt; </a:t>
            </a:r>
            <a:r>
              <a:rPr sz="1100" b="1" spc="-5" dirty="0">
                <a:latin typeface="Arial"/>
                <a:cs typeface="Arial"/>
              </a:rPr>
              <a:t>Instance State </a:t>
            </a:r>
            <a:r>
              <a:rPr sz="1100" b="1" dirty="0">
                <a:latin typeface="Arial"/>
                <a:cs typeface="Arial"/>
              </a:rPr>
              <a:t>&gt;</a:t>
            </a:r>
            <a:r>
              <a:rPr sz="1100" b="1" spc="110" dirty="0">
                <a:latin typeface="Arial"/>
                <a:cs typeface="Arial"/>
              </a:rPr>
              <a:t> </a:t>
            </a:r>
            <a:r>
              <a:rPr sz="1100" b="1" spc="-5" dirty="0">
                <a:latin typeface="Arial"/>
                <a:cs typeface="Arial"/>
              </a:rPr>
              <a:t>Stop</a:t>
            </a:r>
            <a:r>
              <a:rPr sz="1100" spc="-5" dirty="0">
                <a:latin typeface="Arial"/>
                <a:cs typeface="Arial"/>
              </a:rPr>
              <a:t>.</a:t>
            </a:r>
            <a:endParaRPr sz="1100" dirty="0">
              <a:latin typeface="Arial"/>
              <a:cs typeface="Arial"/>
            </a:endParaRPr>
          </a:p>
          <a:p>
            <a:pPr marL="469900" indent="-229235">
              <a:lnSpc>
                <a:spcPct val="100000"/>
              </a:lnSpc>
              <a:spcBef>
                <a:spcPts val="145"/>
              </a:spcBef>
              <a:buAutoNum type="arabicPeriod"/>
              <a:tabLst>
                <a:tab pos="469900" algn="l"/>
              </a:tabLst>
            </a:pPr>
            <a:r>
              <a:rPr sz="1100" spc="-5" dirty="0">
                <a:latin typeface="Arial"/>
                <a:cs typeface="Arial"/>
              </a:rPr>
              <a:t>Your instance will do </a:t>
            </a:r>
            <a:r>
              <a:rPr sz="1100" dirty="0">
                <a:latin typeface="Arial"/>
                <a:cs typeface="Arial"/>
              </a:rPr>
              <a:t>a </a:t>
            </a:r>
            <a:r>
              <a:rPr sz="1100" spc="-5" dirty="0">
                <a:latin typeface="Arial"/>
                <a:cs typeface="Arial"/>
              </a:rPr>
              <a:t>normal shutdown and then will stop</a:t>
            </a:r>
            <a:r>
              <a:rPr sz="1100" dirty="0">
                <a:latin typeface="Arial"/>
                <a:cs typeface="Arial"/>
              </a:rPr>
              <a:t> </a:t>
            </a:r>
            <a:r>
              <a:rPr sz="1100" spc="-5" dirty="0">
                <a:latin typeface="Arial"/>
                <a:cs typeface="Arial"/>
              </a:rPr>
              <a:t>running.</a:t>
            </a:r>
            <a:endParaRPr sz="1100" dirty="0">
              <a:latin typeface="Arial"/>
              <a:cs typeface="Arial"/>
            </a:endParaRPr>
          </a:p>
        </p:txBody>
      </p:sp>
      <p:sp>
        <p:nvSpPr>
          <p:cNvPr id="15" name="Footer Placeholder 3">
            <a:extLst>
              <a:ext uri="{FF2B5EF4-FFF2-40B4-BE49-F238E27FC236}">
                <a16:creationId xmlns:a16="http://schemas.microsoft.com/office/drawing/2014/main" id="{640B0638-1BF7-3143-941F-23695718AC1D}"/>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7</a:t>
            </a:fld>
            <a:endParaRPr lang="en-US"/>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9365" y="817879"/>
            <a:ext cx="4806950" cy="269240"/>
          </a:xfrm>
          <a:prstGeom prst="rect">
            <a:avLst/>
          </a:prstGeom>
        </p:spPr>
        <p:txBody>
          <a:bodyPr vert="horz" wrap="square" lIns="0" tIns="12065" rIns="0" bIns="0" rtlCol="0">
            <a:spAutoFit/>
          </a:bodyPr>
          <a:lstStyle/>
          <a:p>
            <a:pPr marL="12700">
              <a:lnSpc>
                <a:spcPct val="100000"/>
              </a:lnSpc>
              <a:spcBef>
                <a:spcPts val="95"/>
              </a:spcBef>
            </a:pPr>
            <a:r>
              <a:rPr sz="1600" spc="30" dirty="0">
                <a:solidFill>
                  <a:srgbClr val="262626"/>
                </a:solidFill>
                <a:latin typeface="Trebuchet MS"/>
                <a:cs typeface="Trebuchet MS"/>
              </a:rPr>
              <a:t>Launching</a:t>
            </a:r>
            <a:r>
              <a:rPr sz="1600" spc="-65" dirty="0">
                <a:solidFill>
                  <a:srgbClr val="262626"/>
                </a:solidFill>
                <a:latin typeface="Trebuchet MS"/>
                <a:cs typeface="Trebuchet MS"/>
              </a:rPr>
              <a:t> </a:t>
            </a:r>
            <a:r>
              <a:rPr sz="1600" spc="35" dirty="0">
                <a:solidFill>
                  <a:srgbClr val="262626"/>
                </a:solidFill>
                <a:latin typeface="Trebuchet MS"/>
                <a:cs typeface="Trebuchet MS"/>
              </a:rPr>
              <a:t>and</a:t>
            </a:r>
            <a:r>
              <a:rPr sz="1600" spc="-65" dirty="0">
                <a:solidFill>
                  <a:srgbClr val="262626"/>
                </a:solidFill>
                <a:latin typeface="Trebuchet MS"/>
                <a:cs typeface="Trebuchet MS"/>
              </a:rPr>
              <a:t> </a:t>
            </a:r>
            <a:r>
              <a:rPr sz="1600" spc="25" dirty="0">
                <a:solidFill>
                  <a:srgbClr val="262626"/>
                </a:solidFill>
                <a:latin typeface="Trebuchet MS"/>
                <a:cs typeface="Trebuchet MS"/>
              </a:rPr>
              <a:t>configuring</a:t>
            </a:r>
            <a:r>
              <a:rPr sz="1600" spc="-65" dirty="0">
                <a:solidFill>
                  <a:srgbClr val="262626"/>
                </a:solidFill>
                <a:latin typeface="Trebuchet MS"/>
                <a:cs typeface="Trebuchet MS"/>
              </a:rPr>
              <a:t> </a:t>
            </a:r>
            <a:r>
              <a:rPr sz="1600" spc="30" dirty="0">
                <a:solidFill>
                  <a:srgbClr val="262626"/>
                </a:solidFill>
                <a:latin typeface="Trebuchet MS"/>
                <a:cs typeface="Trebuchet MS"/>
              </a:rPr>
              <a:t>an</a:t>
            </a:r>
            <a:r>
              <a:rPr sz="1600" spc="-65" dirty="0">
                <a:solidFill>
                  <a:srgbClr val="262626"/>
                </a:solidFill>
                <a:latin typeface="Trebuchet MS"/>
                <a:cs typeface="Trebuchet MS"/>
              </a:rPr>
              <a:t> </a:t>
            </a:r>
            <a:r>
              <a:rPr sz="1600" spc="50" dirty="0">
                <a:solidFill>
                  <a:srgbClr val="262626"/>
                </a:solidFill>
                <a:latin typeface="Trebuchet MS"/>
                <a:cs typeface="Trebuchet MS"/>
              </a:rPr>
              <a:t>Amazon</a:t>
            </a:r>
            <a:r>
              <a:rPr sz="1600" spc="-65" dirty="0">
                <a:solidFill>
                  <a:srgbClr val="262626"/>
                </a:solidFill>
                <a:latin typeface="Trebuchet MS"/>
                <a:cs typeface="Trebuchet MS"/>
              </a:rPr>
              <a:t> </a:t>
            </a:r>
            <a:r>
              <a:rPr sz="1600" spc="45" dirty="0">
                <a:solidFill>
                  <a:srgbClr val="262626"/>
                </a:solidFill>
                <a:latin typeface="Trebuchet MS"/>
                <a:cs typeface="Trebuchet MS"/>
              </a:rPr>
              <a:t>EC2</a:t>
            </a:r>
            <a:r>
              <a:rPr sz="1600" spc="-65" dirty="0">
                <a:solidFill>
                  <a:srgbClr val="262626"/>
                </a:solidFill>
                <a:latin typeface="Trebuchet MS"/>
                <a:cs typeface="Trebuchet MS"/>
              </a:rPr>
              <a:t> </a:t>
            </a:r>
            <a:r>
              <a:rPr sz="1600" spc="5" dirty="0">
                <a:solidFill>
                  <a:srgbClr val="262626"/>
                </a:solidFill>
                <a:latin typeface="Trebuchet MS"/>
                <a:cs typeface="Trebuchet MS"/>
              </a:rPr>
              <a:t>Instance</a:t>
            </a:r>
            <a:endParaRPr sz="1600" dirty="0">
              <a:latin typeface="Trebuchet MS"/>
              <a:cs typeface="Trebuchet MS"/>
            </a:endParaRPr>
          </a:p>
        </p:txBody>
      </p:sp>
      <p:sp>
        <p:nvSpPr>
          <p:cNvPr id="4" name="object 4"/>
          <p:cNvSpPr/>
          <p:nvPr/>
        </p:nvSpPr>
        <p:spPr>
          <a:xfrm>
            <a:off x="522708" y="405223"/>
            <a:ext cx="2118154" cy="351017"/>
          </a:xfrm>
          <a:prstGeom prst="rect">
            <a:avLst/>
          </a:prstGeom>
          <a:blipFill>
            <a:blip r:embed="rId3" cstate="print"/>
            <a:stretch>
              <a:fillRect/>
            </a:stretch>
          </a:blipFill>
        </p:spPr>
        <p:txBody>
          <a:bodyPr wrap="square" lIns="0" tIns="0" rIns="0" bIns="0" rtlCol="0"/>
          <a:lstStyle/>
          <a:p>
            <a:endParaRPr dirty="0"/>
          </a:p>
        </p:txBody>
      </p:sp>
      <p:grpSp>
        <p:nvGrpSpPr>
          <p:cNvPr id="5" name="object 5"/>
          <p:cNvGrpSpPr/>
          <p:nvPr/>
        </p:nvGrpSpPr>
        <p:grpSpPr>
          <a:xfrm>
            <a:off x="-38100" y="111125"/>
            <a:ext cx="7433309" cy="1491615"/>
            <a:chOff x="-38100" y="111125"/>
            <a:chExt cx="7433309" cy="1491615"/>
          </a:xfrm>
        </p:grpSpPr>
        <p:sp>
          <p:nvSpPr>
            <p:cNvPr id="6" name="object 6"/>
            <p:cNvSpPr/>
            <p:nvPr/>
          </p:nvSpPr>
          <p:spPr>
            <a:xfrm>
              <a:off x="0" y="1275105"/>
              <a:ext cx="7357109" cy="0"/>
            </a:xfrm>
            <a:custGeom>
              <a:avLst/>
              <a:gdLst/>
              <a:ahLst/>
              <a:cxnLst/>
              <a:rect l="l" t="t" r="r" b="b"/>
              <a:pathLst>
                <a:path w="7357109">
                  <a:moveTo>
                    <a:pt x="0" y="0"/>
                  </a:moveTo>
                  <a:lnTo>
                    <a:pt x="6106160" y="0"/>
                  </a:lnTo>
                </a:path>
                <a:path w="7357109">
                  <a:moveTo>
                    <a:pt x="6887210" y="0"/>
                  </a:moveTo>
                  <a:lnTo>
                    <a:pt x="7357115" y="0"/>
                  </a:lnTo>
                </a:path>
              </a:pathLst>
            </a:custGeom>
            <a:ln w="76200">
              <a:solidFill>
                <a:srgbClr val="232F3E"/>
              </a:solidFill>
            </a:ln>
          </p:spPr>
          <p:txBody>
            <a:bodyPr wrap="square" lIns="0" tIns="0" rIns="0" bIns="0" rtlCol="0"/>
            <a:lstStyle/>
            <a:p>
              <a:endParaRPr dirty="0"/>
            </a:p>
          </p:txBody>
        </p:sp>
        <p:sp>
          <p:nvSpPr>
            <p:cNvPr id="7" name="object 7"/>
            <p:cNvSpPr/>
            <p:nvPr/>
          </p:nvSpPr>
          <p:spPr>
            <a:xfrm>
              <a:off x="6031865" y="111125"/>
              <a:ext cx="944244" cy="1491615"/>
            </a:xfrm>
            <a:custGeom>
              <a:avLst/>
              <a:gdLst/>
              <a:ahLst/>
              <a:cxnLst/>
              <a:rect l="l" t="t" r="r" b="b"/>
              <a:pathLst>
                <a:path w="944245" h="1491615">
                  <a:moveTo>
                    <a:pt x="786866" y="0"/>
                  </a:moveTo>
                  <a:lnTo>
                    <a:pt x="157378" y="0"/>
                  </a:lnTo>
                  <a:lnTo>
                    <a:pt x="107634" y="8023"/>
                  </a:lnTo>
                  <a:lnTo>
                    <a:pt x="64432" y="30364"/>
                  </a:lnTo>
                  <a:lnTo>
                    <a:pt x="30364" y="64432"/>
                  </a:lnTo>
                  <a:lnTo>
                    <a:pt x="8023" y="107634"/>
                  </a:lnTo>
                  <a:lnTo>
                    <a:pt x="0" y="157378"/>
                  </a:lnTo>
                  <a:lnTo>
                    <a:pt x="0" y="1334236"/>
                  </a:lnTo>
                  <a:lnTo>
                    <a:pt x="8023" y="1383980"/>
                  </a:lnTo>
                  <a:lnTo>
                    <a:pt x="30364" y="1427182"/>
                  </a:lnTo>
                  <a:lnTo>
                    <a:pt x="64432" y="1461250"/>
                  </a:lnTo>
                  <a:lnTo>
                    <a:pt x="107634" y="1483591"/>
                  </a:lnTo>
                  <a:lnTo>
                    <a:pt x="157378" y="1491615"/>
                  </a:lnTo>
                  <a:lnTo>
                    <a:pt x="786866" y="1491615"/>
                  </a:lnTo>
                  <a:lnTo>
                    <a:pt x="836610" y="1483591"/>
                  </a:lnTo>
                  <a:lnTo>
                    <a:pt x="879812" y="1461250"/>
                  </a:lnTo>
                  <a:lnTo>
                    <a:pt x="913880" y="1427182"/>
                  </a:lnTo>
                  <a:lnTo>
                    <a:pt x="936221" y="1383980"/>
                  </a:lnTo>
                  <a:lnTo>
                    <a:pt x="944244" y="1334236"/>
                  </a:lnTo>
                  <a:lnTo>
                    <a:pt x="944244" y="157378"/>
                  </a:lnTo>
                  <a:lnTo>
                    <a:pt x="936221" y="107634"/>
                  </a:lnTo>
                  <a:lnTo>
                    <a:pt x="913880" y="64432"/>
                  </a:lnTo>
                  <a:lnTo>
                    <a:pt x="879812" y="30364"/>
                  </a:lnTo>
                  <a:lnTo>
                    <a:pt x="836610" y="8023"/>
                  </a:lnTo>
                  <a:lnTo>
                    <a:pt x="786866" y="0"/>
                  </a:lnTo>
                  <a:close/>
                </a:path>
              </a:pathLst>
            </a:custGeom>
            <a:solidFill>
              <a:srgbClr val="FF9901"/>
            </a:solidFill>
          </p:spPr>
          <p:txBody>
            <a:bodyPr wrap="square" lIns="0" tIns="0" rIns="0" bIns="0" rtlCol="0"/>
            <a:lstStyle/>
            <a:p>
              <a:endParaRPr dirty="0"/>
            </a:p>
          </p:txBody>
        </p:sp>
        <p:sp>
          <p:nvSpPr>
            <p:cNvPr id="8" name="object 8"/>
            <p:cNvSpPr/>
            <p:nvPr/>
          </p:nvSpPr>
          <p:spPr>
            <a:xfrm>
              <a:off x="6106159" y="931544"/>
              <a:ext cx="781050" cy="577850"/>
            </a:xfrm>
            <a:custGeom>
              <a:avLst/>
              <a:gdLst/>
              <a:ahLst/>
              <a:cxnLst/>
              <a:rect l="l" t="t" r="r" b="b"/>
              <a:pathLst>
                <a:path w="781050" h="577850">
                  <a:moveTo>
                    <a:pt x="781049" y="0"/>
                  </a:moveTo>
                  <a:lnTo>
                    <a:pt x="0" y="0"/>
                  </a:lnTo>
                  <a:lnTo>
                    <a:pt x="0" y="577850"/>
                  </a:lnTo>
                  <a:lnTo>
                    <a:pt x="781049" y="577850"/>
                  </a:lnTo>
                  <a:lnTo>
                    <a:pt x="781049" y="0"/>
                  </a:lnTo>
                  <a:close/>
                </a:path>
              </a:pathLst>
            </a:custGeom>
            <a:solidFill>
              <a:srgbClr val="FF9900"/>
            </a:solidFill>
          </p:spPr>
          <p:txBody>
            <a:bodyPr wrap="square" lIns="0" tIns="0" rIns="0" bIns="0" rtlCol="0"/>
            <a:lstStyle/>
            <a:p>
              <a:endParaRPr dirty="0"/>
            </a:p>
          </p:txBody>
        </p:sp>
      </p:grpSp>
      <p:sp>
        <p:nvSpPr>
          <p:cNvPr id="9" name="object 9"/>
          <p:cNvSpPr txBox="1"/>
          <p:nvPr/>
        </p:nvSpPr>
        <p:spPr>
          <a:xfrm>
            <a:off x="6210645" y="1058671"/>
            <a:ext cx="573405" cy="408305"/>
          </a:xfrm>
          <a:prstGeom prst="rect">
            <a:avLst/>
          </a:prstGeom>
        </p:spPr>
        <p:txBody>
          <a:bodyPr vert="horz" wrap="square" lIns="0" tIns="27305" rIns="0" bIns="0" rtlCol="0">
            <a:spAutoFit/>
          </a:bodyPr>
          <a:lstStyle/>
          <a:p>
            <a:pPr marL="12700" marR="508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p:txBody>
      </p:sp>
      <p:grpSp>
        <p:nvGrpSpPr>
          <p:cNvPr id="10" name="object 10"/>
          <p:cNvGrpSpPr/>
          <p:nvPr/>
        </p:nvGrpSpPr>
        <p:grpSpPr>
          <a:xfrm>
            <a:off x="730886" y="197485"/>
            <a:ext cx="6574155" cy="3962400"/>
            <a:chOff x="730886" y="197485"/>
            <a:chExt cx="6574155" cy="3962400"/>
          </a:xfrm>
        </p:grpSpPr>
        <p:sp>
          <p:nvSpPr>
            <p:cNvPr id="11" name="object 11"/>
            <p:cNvSpPr/>
            <p:nvPr/>
          </p:nvSpPr>
          <p:spPr>
            <a:xfrm>
              <a:off x="6149340" y="197485"/>
              <a:ext cx="715644" cy="715645"/>
            </a:xfrm>
            <a:prstGeom prst="rect">
              <a:avLst/>
            </a:prstGeom>
            <a:blipFill>
              <a:blip r:embed="rId4" cstate="print"/>
              <a:stretch>
                <a:fillRect/>
              </a:stretch>
            </a:blipFill>
          </p:spPr>
          <p:txBody>
            <a:bodyPr wrap="square" lIns="0" tIns="0" rIns="0" bIns="0" rtlCol="0"/>
            <a:lstStyle/>
            <a:p>
              <a:endParaRPr dirty="0"/>
            </a:p>
          </p:txBody>
        </p:sp>
        <p:sp>
          <p:nvSpPr>
            <p:cNvPr id="12" name="object 12"/>
            <p:cNvSpPr/>
            <p:nvPr/>
          </p:nvSpPr>
          <p:spPr>
            <a:xfrm>
              <a:off x="740411" y="1656562"/>
              <a:ext cx="6555105" cy="2493645"/>
            </a:xfrm>
            <a:custGeom>
              <a:avLst/>
              <a:gdLst/>
              <a:ahLst/>
              <a:cxnLst/>
              <a:rect l="l" t="t" r="r" b="b"/>
              <a:pathLst>
                <a:path w="6555105" h="2493645">
                  <a:moveTo>
                    <a:pt x="415615" y="0"/>
                  </a:moveTo>
                  <a:lnTo>
                    <a:pt x="6555103" y="0"/>
                  </a:lnTo>
                  <a:lnTo>
                    <a:pt x="6555103" y="2078031"/>
                  </a:lnTo>
                  <a:lnTo>
                    <a:pt x="6552307" y="2126501"/>
                  </a:lnTo>
                  <a:lnTo>
                    <a:pt x="6544127" y="2173328"/>
                  </a:lnTo>
                  <a:lnTo>
                    <a:pt x="6530874" y="2218201"/>
                  </a:lnTo>
                  <a:lnTo>
                    <a:pt x="6512861" y="2260808"/>
                  </a:lnTo>
                  <a:lnTo>
                    <a:pt x="6490399" y="2300837"/>
                  </a:lnTo>
                  <a:lnTo>
                    <a:pt x="6463800" y="2337976"/>
                  </a:lnTo>
                  <a:lnTo>
                    <a:pt x="6433376" y="2371913"/>
                  </a:lnTo>
                  <a:lnTo>
                    <a:pt x="6399438" y="2402338"/>
                  </a:lnTo>
                  <a:lnTo>
                    <a:pt x="6362299" y="2428937"/>
                  </a:lnTo>
                  <a:lnTo>
                    <a:pt x="6322270" y="2451399"/>
                  </a:lnTo>
                  <a:lnTo>
                    <a:pt x="6279663" y="2469412"/>
                  </a:lnTo>
                  <a:lnTo>
                    <a:pt x="6234790" y="2482665"/>
                  </a:lnTo>
                  <a:lnTo>
                    <a:pt x="6187963" y="2490845"/>
                  </a:lnTo>
                  <a:lnTo>
                    <a:pt x="6139493" y="2493641"/>
                  </a:lnTo>
                  <a:lnTo>
                    <a:pt x="0" y="2493641"/>
                  </a:lnTo>
                  <a:lnTo>
                    <a:pt x="0" y="415616"/>
                  </a:lnTo>
                  <a:lnTo>
                    <a:pt x="2796" y="367146"/>
                  </a:lnTo>
                  <a:lnTo>
                    <a:pt x="10976" y="320319"/>
                  </a:lnTo>
                  <a:lnTo>
                    <a:pt x="24229" y="275446"/>
                  </a:lnTo>
                  <a:lnTo>
                    <a:pt x="42243" y="232838"/>
                  </a:lnTo>
                  <a:lnTo>
                    <a:pt x="64706" y="192809"/>
                  </a:lnTo>
                  <a:lnTo>
                    <a:pt x="91305" y="155669"/>
                  </a:lnTo>
                  <a:lnTo>
                    <a:pt x="121730" y="121731"/>
                  </a:lnTo>
                  <a:lnTo>
                    <a:pt x="155669" y="91306"/>
                  </a:lnTo>
                  <a:lnTo>
                    <a:pt x="192808" y="64706"/>
                  </a:lnTo>
                  <a:lnTo>
                    <a:pt x="232838" y="42243"/>
                  </a:lnTo>
                  <a:lnTo>
                    <a:pt x="275445" y="24229"/>
                  </a:lnTo>
                  <a:lnTo>
                    <a:pt x="320318" y="10976"/>
                  </a:lnTo>
                  <a:lnTo>
                    <a:pt x="367145" y="2796"/>
                  </a:lnTo>
                  <a:lnTo>
                    <a:pt x="415615" y="0"/>
                  </a:lnTo>
                  <a:close/>
                </a:path>
              </a:pathLst>
            </a:custGeom>
            <a:ln w="19050">
              <a:solidFill>
                <a:srgbClr val="00B0F0"/>
              </a:solidFill>
            </a:ln>
          </p:spPr>
          <p:txBody>
            <a:bodyPr wrap="square" lIns="0" tIns="0" rIns="0" bIns="0" rtlCol="0"/>
            <a:lstStyle/>
            <a:p>
              <a:endParaRPr dirty="0"/>
            </a:p>
          </p:txBody>
        </p:sp>
      </p:grpSp>
      <p:sp>
        <p:nvSpPr>
          <p:cNvPr id="13" name="object 13"/>
          <p:cNvSpPr txBox="1"/>
          <p:nvPr/>
        </p:nvSpPr>
        <p:spPr>
          <a:xfrm>
            <a:off x="499365" y="2529940"/>
            <a:ext cx="6311900" cy="2459355"/>
          </a:xfrm>
          <a:prstGeom prst="rect">
            <a:avLst/>
          </a:prstGeom>
        </p:spPr>
        <p:txBody>
          <a:bodyPr vert="horz" wrap="square" lIns="0" tIns="12065" rIns="0" bIns="0" rtlCol="0">
            <a:spAutoFit/>
          </a:bodyPr>
          <a:lstStyle/>
          <a:p>
            <a:pPr marL="463550" marR="5080">
              <a:lnSpc>
                <a:spcPct val="107500"/>
              </a:lnSpc>
              <a:spcBef>
                <a:spcPts val="95"/>
              </a:spcBef>
            </a:pPr>
            <a:r>
              <a:rPr sz="1100" spc="35" dirty="0">
                <a:solidFill>
                  <a:srgbClr val="262626"/>
                </a:solidFill>
                <a:latin typeface="Trebuchet MS"/>
                <a:cs typeface="Trebuchet MS"/>
              </a:rPr>
              <a:t>Amazon</a:t>
            </a:r>
            <a:r>
              <a:rPr sz="1100" spc="-50" dirty="0">
                <a:solidFill>
                  <a:srgbClr val="262626"/>
                </a:solidFill>
                <a:latin typeface="Trebuchet MS"/>
                <a:cs typeface="Trebuchet MS"/>
              </a:rPr>
              <a:t> </a:t>
            </a:r>
            <a:r>
              <a:rPr sz="1100" spc="30" dirty="0">
                <a:solidFill>
                  <a:srgbClr val="262626"/>
                </a:solidFill>
                <a:latin typeface="Trebuchet MS"/>
                <a:cs typeface="Trebuchet MS"/>
              </a:rPr>
              <a:t>EC2</a:t>
            </a:r>
            <a:r>
              <a:rPr sz="1100" spc="-50" dirty="0">
                <a:solidFill>
                  <a:srgbClr val="262626"/>
                </a:solidFill>
                <a:latin typeface="Trebuchet MS"/>
                <a:cs typeface="Trebuchet MS"/>
              </a:rPr>
              <a:t> </a:t>
            </a:r>
            <a:r>
              <a:rPr sz="1100" spc="10" dirty="0">
                <a:solidFill>
                  <a:srgbClr val="262626"/>
                </a:solidFill>
                <a:latin typeface="Trebuchet MS"/>
                <a:cs typeface="Trebuchet MS"/>
              </a:rPr>
              <a:t>provides</a:t>
            </a:r>
            <a:r>
              <a:rPr sz="1100" spc="-50" dirty="0">
                <a:solidFill>
                  <a:srgbClr val="262626"/>
                </a:solidFill>
                <a:latin typeface="Trebuchet MS"/>
                <a:cs typeface="Trebuchet MS"/>
              </a:rPr>
              <a:t> </a:t>
            </a:r>
            <a:r>
              <a:rPr sz="1100" dirty="0">
                <a:solidFill>
                  <a:srgbClr val="262626"/>
                </a:solidFill>
                <a:latin typeface="Trebuchet MS"/>
                <a:cs typeface="Trebuchet MS"/>
              </a:rPr>
              <a:t>a</a:t>
            </a:r>
            <a:r>
              <a:rPr sz="1100" spc="-45" dirty="0">
                <a:solidFill>
                  <a:srgbClr val="262626"/>
                </a:solidFill>
                <a:latin typeface="Trebuchet MS"/>
                <a:cs typeface="Trebuchet MS"/>
              </a:rPr>
              <a:t> </a:t>
            </a:r>
            <a:r>
              <a:rPr sz="1100" dirty="0">
                <a:solidFill>
                  <a:srgbClr val="262626"/>
                </a:solidFill>
                <a:latin typeface="Trebuchet MS"/>
                <a:cs typeface="Trebuchet MS"/>
              </a:rPr>
              <a:t>wide</a:t>
            </a:r>
            <a:r>
              <a:rPr sz="1100" spc="-50" dirty="0">
                <a:solidFill>
                  <a:srgbClr val="262626"/>
                </a:solidFill>
                <a:latin typeface="Trebuchet MS"/>
                <a:cs typeface="Trebuchet MS"/>
              </a:rPr>
              <a:t> </a:t>
            </a:r>
            <a:r>
              <a:rPr sz="1100" spc="-5" dirty="0">
                <a:solidFill>
                  <a:srgbClr val="262626"/>
                </a:solidFill>
                <a:latin typeface="Trebuchet MS"/>
                <a:cs typeface="Trebuchet MS"/>
              </a:rPr>
              <a:t>selection</a:t>
            </a:r>
            <a:r>
              <a:rPr sz="1100" spc="-50" dirty="0">
                <a:solidFill>
                  <a:srgbClr val="262626"/>
                </a:solidFill>
                <a:latin typeface="Trebuchet MS"/>
                <a:cs typeface="Trebuchet MS"/>
              </a:rPr>
              <a:t> </a:t>
            </a:r>
            <a:r>
              <a:rPr sz="1100" spc="25" dirty="0">
                <a:solidFill>
                  <a:srgbClr val="262626"/>
                </a:solidFill>
                <a:latin typeface="Trebuchet MS"/>
                <a:cs typeface="Trebuchet MS"/>
              </a:rPr>
              <a:t>of</a:t>
            </a:r>
            <a:r>
              <a:rPr sz="1100" spc="-45" dirty="0">
                <a:solidFill>
                  <a:srgbClr val="262626"/>
                </a:solidFill>
                <a:latin typeface="Trebuchet MS"/>
                <a:cs typeface="Trebuchet MS"/>
              </a:rPr>
              <a:t> </a:t>
            </a:r>
            <a:r>
              <a:rPr sz="1100" dirty="0">
                <a:solidFill>
                  <a:srgbClr val="262626"/>
                </a:solidFill>
                <a:latin typeface="Trebuchet MS"/>
                <a:cs typeface="Trebuchet MS"/>
              </a:rPr>
              <a:t>instance</a:t>
            </a:r>
            <a:r>
              <a:rPr sz="1100" spc="-50" dirty="0">
                <a:solidFill>
                  <a:srgbClr val="262626"/>
                </a:solidFill>
                <a:latin typeface="Trebuchet MS"/>
                <a:cs typeface="Trebuchet MS"/>
              </a:rPr>
              <a:t> </a:t>
            </a:r>
            <a:r>
              <a:rPr sz="1100" spc="5" dirty="0">
                <a:solidFill>
                  <a:srgbClr val="262626"/>
                </a:solidFill>
                <a:latin typeface="Trebuchet MS"/>
                <a:cs typeface="Trebuchet MS"/>
              </a:rPr>
              <a:t>types</a:t>
            </a:r>
            <a:r>
              <a:rPr sz="1100" spc="-50" dirty="0">
                <a:solidFill>
                  <a:srgbClr val="262626"/>
                </a:solidFill>
                <a:latin typeface="Trebuchet MS"/>
                <a:cs typeface="Trebuchet MS"/>
              </a:rPr>
              <a:t> </a:t>
            </a:r>
            <a:r>
              <a:rPr sz="1100" spc="5" dirty="0">
                <a:solidFill>
                  <a:srgbClr val="262626"/>
                </a:solidFill>
                <a:latin typeface="Trebuchet MS"/>
                <a:cs typeface="Trebuchet MS"/>
              </a:rPr>
              <a:t>optimized</a:t>
            </a:r>
            <a:r>
              <a:rPr sz="1100" spc="-45" dirty="0">
                <a:solidFill>
                  <a:srgbClr val="262626"/>
                </a:solidFill>
                <a:latin typeface="Trebuchet MS"/>
                <a:cs typeface="Trebuchet MS"/>
              </a:rPr>
              <a:t> </a:t>
            </a:r>
            <a:r>
              <a:rPr sz="1100" spc="15" dirty="0">
                <a:solidFill>
                  <a:srgbClr val="262626"/>
                </a:solidFill>
                <a:latin typeface="Trebuchet MS"/>
                <a:cs typeface="Trebuchet MS"/>
              </a:rPr>
              <a:t>to</a:t>
            </a:r>
            <a:r>
              <a:rPr sz="1100" spc="-50" dirty="0">
                <a:solidFill>
                  <a:srgbClr val="262626"/>
                </a:solidFill>
                <a:latin typeface="Trebuchet MS"/>
                <a:cs typeface="Trebuchet MS"/>
              </a:rPr>
              <a:t> </a:t>
            </a:r>
            <a:r>
              <a:rPr sz="1100" spc="-20" dirty="0">
                <a:solidFill>
                  <a:srgbClr val="262626"/>
                </a:solidFill>
                <a:latin typeface="Trebuchet MS"/>
                <a:cs typeface="Trebuchet MS"/>
              </a:rPr>
              <a:t>fit</a:t>
            </a:r>
            <a:r>
              <a:rPr sz="1100" spc="-50" dirty="0">
                <a:solidFill>
                  <a:srgbClr val="262626"/>
                </a:solidFill>
                <a:latin typeface="Trebuchet MS"/>
                <a:cs typeface="Trebuchet MS"/>
              </a:rPr>
              <a:t> </a:t>
            </a:r>
            <a:r>
              <a:rPr sz="1100" spc="-5" dirty="0">
                <a:solidFill>
                  <a:srgbClr val="262626"/>
                </a:solidFill>
                <a:latin typeface="Trebuchet MS"/>
                <a:cs typeface="Trebuchet MS"/>
              </a:rPr>
              <a:t>different</a:t>
            </a:r>
            <a:r>
              <a:rPr sz="1100" spc="-50" dirty="0">
                <a:solidFill>
                  <a:srgbClr val="262626"/>
                </a:solidFill>
                <a:latin typeface="Trebuchet MS"/>
                <a:cs typeface="Trebuchet MS"/>
              </a:rPr>
              <a:t> </a:t>
            </a:r>
            <a:r>
              <a:rPr sz="1100" spc="10" dirty="0">
                <a:solidFill>
                  <a:srgbClr val="262626"/>
                </a:solidFill>
                <a:latin typeface="Trebuchet MS"/>
                <a:cs typeface="Trebuchet MS"/>
              </a:rPr>
              <a:t>use</a:t>
            </a:r>
            <a:r>
              <a:rPr sz="1100" spc="-45" dirty="0">
                <a:solidFill>
                  <a:srgbClr val="262626"/>
                </a:solidFill>
                <a:latin typeface="Trebuchet MS"/>
                <a:cs typeface="Trebuchet MS"/>
              </a:rPr>
              <a:t> </a:t>
            </a:r>
            <a:r>
              <a:rPr sz="1100" spc="-25" dirty="0">
                <a:solidFill>
                  <a:srgbClr val="262626"/>
                </a:solidFill>
                <a:latin typeface="Trebuchet MS"/>
                <a:cs typeface="Trebuchet MS"/>
              </a:rPr>
              <a:t>cases.  </a:t>
            </a:r>
            <a:r>
              <a:rPr sz="1100" dirty="0">
                <a:solidFill>
                  <a:srgbClr val="262626"/>
                </a:solidFill>
                <a:latin typeface="Trebuchet MS"/>
                <a:cs typeface="Trebuchet MS"/>
              </a:rPr>
              <a:t>Instance </a:t>
            </a:r>
            <a:r>
              <a:rPr sz="1100" spc="5" dirty="0">
                <a:solidFill>
                  <a:srgbClr val="262626"/>
                </a:solidFill>
                <a:latin typeface="Trebuchet MS"/>
                <a:cs typeface="Trebuchet MS"/>
              </a:rPr>
              <a:t>types comprise </a:t>
            </a:r>
            <a:r>
              <a:rPr sz="1100" spc="15" dirty="0">
                <a:solidFill>
                  <a:srgbClr val="262626"/>
                </a:solidFill>
                <a:latin typeface="Trebuchet MS"/>
                <a:cs typeface="Trebuchet MS"/>
              </a:rPr>
              <a:t>varying </a:t>
            </a:r>
            <a:r>
              <a:rPr sz="1100" spc="10" dirty="0">
                <a:solidFill>
                  <a:srgbClr val="262626"/>
                </a:solidFill>
                <a:latin typeface="Trebuchet MS"/>
                <a:cs typeface="Trebuchet MS"/>
              </a:rPr>
              <a:t>combinations </a:t>
            </a:r>
            <a:r>
              <a:rPr sz="1100" spc="25" dirty="0">
                <a:solidFill>
                  <a:srgbClr val="262626"/>
                </a:solidFill>
                <a:latin typeface="Trebuchet MS"/>
                <a:cs typeface="Trebuchet MS"/>
              </a:rPr>
              <a:t>of </a:t>
            </a:r>
            <a:r>
              <a:rPr sz="1100" spc="-5" dirty="0">
                <a:solidFill>
                  <a:srgbClr val="262626"/>
                </a:solidFill>
                <a:latin typeface="Trebuchet MS"/>
                <a:cs typeface="Trebuchet MS"/>
              </a:rPr>
              <a:t>CPU, </a:t>
            </a:r>
            <a:r>
              <a:rPr sz="1100" dirty="0">
                <a:solidFill>
                  <a:srgbClr val="262626"/>
                </a:solidFill>
                <a:latin typeface="Trebuchet MS"/>
                <a:cs typeface="Trebuchet MS"/>
              </a:rPr>
              <a:t>memory, </a:t>
            </a:r>
            <a:r>
              <a:rPr sz="1100" spc="-5" dirty="0">
                <a:solidFill>
                  <a:srgbClr val="262626"/>
                </a:solidFill>
                <a:latin typeface="Trebuchet MS"/>
                <a:cs typeface="Trebuchet MS"/>
              </a:rPr>
              <a:t>storage, </a:t>
            </a:r>
            <a:r>
              <a:rPr sz="1100" spc="25" dirty="0">
                <a:solidFill>
                  <a:srgbClr val="262626"/>
                </a:solidFill>
                <a:latin typeface="Trebuchet MS"/>
                <a:cs typeface="Trebuchet MS"/>
              </a:rPr>
              <a:t>and </a:t>
            </a:r>
            <a:r>
              <a:rPr sz="1100" spc="15" dirty="0">
                <a:solidFill>
                  <a:srgbClr val="262626"/>
                </a:solidFill>
                <a:latin typeface="Trebuchet MS"/>
                <a:cs typeface="Trebuchet MS"/>
              </a:rPr>
              <a:t>networking  </a:t>
            </a:r>
            <a:r>
              <a:rPr sz="1100" spc="-15" dirty="0">
                <a:solidFill>
                  <a:srgbClr val="262626"/>
                </a:solidFill>
                <a:latin typeface="Trebuchet MS"/>
                <a:cs typeface="Trebuchet MS"/>
              </a:rPr>
              <a:t>capacity </a:t>
            </a:r>
            <a:r>
              <a:rPr sz="1100" spc="25" dirty="0">
                <a:solidFill>
                  <a:srgbClr val="262626"/>
                </a:solidFill>
                <a:latin typeface="Trebuchet MS"/>
                <a:cs typeface="Trebuchet MS"/>
              </a:rPr>
              <a:t>giving </a:t>
            </a:r>
            <a:r>
              <a:rPr sz="1100" spc="30" dirty="0">
                <a:solidFill>
                  <a:srgbClr val="262626"/>
                </a:solidFill>
                <a:latin typeface="Trebuchet MS"/>
                <a:cs typeface="Trebuchet MS"/>
              </a:rPr>
              <a:t>you </a:t>
            </a:r>
            <a:r>
              <a:rPr sz="1100" dirty="0">
                <a:solidFill>
                  <a:srgbClr val="262626"/>
                </a:solidFill>
                <a:latin typeface="Trebuchet MS"/>
                <a:cs typeface="Trebuchet MS"/>
              </a:rPr>
              <a:t>the </a:t>
            </a:r>
            <a:r>
              <a:rPr sz="1100" spc="-15" dirty="0">
                <a:solidFill>
                  <a:srgbClr val="262626"/>
                </a:solidFill>
                <a:latin typeface="Trebuchet MS"/>
                <a:cs typeface="Trebuchet MS"/>
              </a:rPr>
              <a:t>flexibility </a:t>
            </a:r>
            <a:r>
              <a:rPr sz="1100" spc="15" dirty="0">
                <a:solidFill>
                  <a:srgbClr val="262626"/>
                </a:solidFill>
                <a:latin typeface="Trebuchet MS"/>
                <a:cs typeface="Trebuchet MS"/>
              </a:rPr>
              <a:t>to choose </a:t>
            </a:r>
            <a:r>
              <a:rPr sz="1100" dirty="0">
                <a:solidFill>
                  <a:srgbClr val="262626"/>
                </a:solidFill>
                <a:latin typeface="Trebuchet MS"/>
                <a:cs typeface="Trebuchet MS"/>
              </a:rPr>
              <a:t>the appropriate mix </a:t>
            </a:r>
            <a:r>
              <a:rPr sz="1100" spc="25" dirty="0">
                <a:solidFill>
                  <a:srgbClr val="262626"/>
                </a:solidFill>
                <a:latin typeface="Trebuchet MS"/>
                <a:cs typeface="Trebuchet MS"/>
              </a:rPr>
              <a:t>of </a:t>
            </a:r>
            <a:r>
              <a:rPr sz="1100" dirty="0">
                <a:solidFill>
                  <a:srgbClr val="262626"/>
                </a:solidFill>
                <a:latin typeface="Trebuchet MS"/>
                <a:cs typeface="Trebuchet MS"/>
              </a:rPr>
              <a:t>resources </a:t>
            </a:r>
            <a:r>
              <a:rPr sz="1100" spc="5" dirty="0">
                <a:solidFill>
                  <a:srgbClr val="262626"/>
                </a:solidFill>
                <a:latin typeface="Trebuchet MS"/>
                <a:cs typeface="Trebuchet MS"/>
              </a:rPr>
              <a:t>for </a:t>
            </a:r>
            <a:r>
              <a:rPr sz="1100" spc="15" dirty="0">
                <a:solidFill>
                  <a:srgbClr val="262626"/>
                </a:solidFill>
                <a:latin typeface="Trebuchet MS"/>
                <a:cs typeface="Trebuchet MS"/>
              </a:rPr>
              <a:t>your  </a:t>
            </a:r>
            <a:r>
              <a:rPr sz="1100" spc="-10" dirty="0">
                <a:solidFill>
                  <a:srgbClr val="262626"/>
                </a:solidFill>
                <a:latin typeface="Trebuchet MS"/>
                <a:cs typeface="Trebuchet MS"/>
              </a:rPr>
              <a:t>applications.</a:t>
            </a:r>
            <a:r>
              <a:rPr sz="1100" spc="-45" dirty="0">
                <a:solidFill>
                  <a:srgbClr val="262626"/>
                </a:solidFill>
                <a:latin typeface="Trebuchet MS"/>
                <a:cs typeface="Trebuchet MS"/>
              </a:rPr>
              <a:t> </a:t>
            </a:r>
            <a:r>
              <a:rPr sz="1100" spc="5" dirty="0">
                <a:solidFill>
                  <a:srgbClr val="262626"/>
                </a:solidFill>
                <a:latin typeface="Trebuchet MS"/>
                <a:cs typeface="Trebuchet MS"/>
              </a:rPr>
              <a:t>Each</a:t>
            </a:r>
            <a:r>
              <a:rPr sz="1100" spc="-45" dirty="0">
                <a:solidFill>
                  <a:srgbClr val="262626"/>
                </a:solidFill>
                <a:latin typeface="Trebuchet MS"/>
                <a:cs typeface="Trebuchet MS"/>
              </a:rPr>
              <a:t> </a:t>
            </a:r>
            <a:r>
              <a:rPr sz="1100" dirty="0">
                <a:solidFill>
                  <a:srgbClr val="262626"/>
                </a:solidFill>
                <a:latin typeface="Trebuchet MS"/>
                <a:cs typeface="Trebuchet MS"/>
              </a:rPr>
              <a:t>instance</a:t>
            </a:r>
            <a:r>
              <a:rPr sz="1100" spc="-45" dirty="0">
                <a:solidFill>
                  <a:srgbClr val="262626"/>
                </a:solidFill>
                <a:latin typeface="Trebuchet MS"/>
                <a:cs typeface="Trebuchet MS"/>
              </a:rPr>
              <a:t> </a:t>
            </a:r>
            <a:r>
              <a:rPr sz="1100" dirty="0">
                <a:solidFill>
                  <a:srgbClr val="262626"/>
                </a:solidFill>
                <a:latin typeface="Trebuchet MS"/>
                <a:cs typeface="Trebuchet MS"/>
              </a:rPr>
              <a:t>type</a:t>
            </a:r>
            <a:r>
              <a:rPr sz="1100" spc="-45" dirty="0">
                <a:solidFill>
                  <a:srgbClr val="262626"/>
                </a:solidFill>
                <a:latin typeface="Trebuchet MS"/>
                <a:cs typeface="Trebuchet MS"/>
              </a:rPr>
              <a:t> </a:t>
            </a:r>
            <a:r>
              <a:rPr sz="1100" dirty="0">
                <a:solidFill>
                  <a:srgbClr val="262626"/>
                </a:solidFill>
                <a:latin typeface="Trebuchet MS"/>
                <a:cs typeface="Trebuchet MS"/>
              </a:rPr>
              <a:t>includes</a:t>
            </a:r>
            <a:r>
              <a:rPr sz="1100" spc="-40" dirty="0">
                <a:solidFill>
                  <a:srgbClr val="262626"/>
                </a:solidFill>
                <a:latin typeface="Trebuchet MS"/>
                <a:cs typeface="Trebuchet MS"/>
              </a:rPr>
              <a:t> </a:t>
            </a:r>
            <a:r>
              <a:rPr sz="1100" spc="20" dirty="0">
                <a:solidFill>
                  <a:srgbClr val="262626"/>
                </a:solidFill>
                <a:latin typeface="Trebuchet MS"/>
                <a:cs typeface="Trebuchet MS"/>
              </a:rPr>
              <a:t>one</a:t>
            </a:r>
            <a:r>
              <a:rPr sz="1100" spc="-45" dirty="0">
                <a:solidFill>
                  <a:srgbClr val="262626"/>
                </a:solidFill>
                <a:latin typeface="Trebuchet MS"/>
                <a:cs typeface="Trebuchet MS"/>
              </a:rPr>
              <a:t> </a:t>
            </a:r>
            <a:r>
              <a:rPr sz="1100" spc="10" dirty="0">
                <a:solidFill>
                  <a:srgbClr val="262626"/>
                </a:solidFill>
                <a:latin typeface="Trebuchet MS"/>
                <a:cs typeface="Trebuchet MS"/>
              </a:rPr>
              <a:t>or</a:t>
            </a:r>
            <a:r>
              <a:rPr sz="1100" spc="-40" dirty="0">
                <a:solidFill>
                  <a:srgbClr val="262626"/>
                </a:solidFill>
                <a:latin typeface="Trebuchet MS"/>
                <a:cs typeface="Trebuchet MS"/>
              </a:rPr>
              <a:t> </a:t>
            </a:r>
            <a:r>
              <a:rPr sz="1100" spc="15" dirty="0">
                <a:solidFill>
                  <a:srgbClr val="262626"/>
                </a:solidFill>
                <a:latin typeface="Trebuchet MS"/>
                <a:cs typeface="Trebuchet MS"/>
              </a:rPr>
              <a:t>more</a:t>
            </a:r>
            <a:r>
              <a:rPr sz="1100" spc="-45" dirty="0">
                <a:solidFill>
                  <a:srgbClr val="262626"/>
                </a:solidFill>
                <a:latin typeface="Trebuchet MS"/>
                <a:cs typeface="Trebuchet MS"/>
              </a:rPr>
              <a:t> </a:t>
            </a:r>
            <a:r>
              <a:rPr sz="1100" dirty="0">
                <a:solidFill>
                  <a:srgbClr val="262626"/>
                </a:solidFill>
                <a:latin typeface="Trebuchet MS"/>
                <a:cs typeface="Trebuchet MS"/>
              </a:rPr>
              <a:t>instance</a:t>
            </a:r>
            <a:r>
              <a:rPr sz="1100" spc="-45" dirty="0">
                <a:solidFill>
                  <a:srgbClr val="262626"/>
                </a:solidFill>
                <a:latin typeface="Trebuchet MS"/>
                <a:cs typeface="Trebuchet MS"/>
              </a:rPr>
              <a:t> </a:t>
            </a:r>
            <a:r>
              <a:rPr sz="1100" spc="-25" dirty="0">
                <a:solidFill>
                  <a:srgbClr val="262626"/>
                </a:solidFill>
                <a:latin typeface="Trebuchet MS"/>
                <a:cs typeface="Trebuchet MS"/>
              </a:rPr>
              <a:t>sizes.</a:t>
            </a:r>
            <a:r>
              <a:rPr sz="1100" spc="-40" dirty="0">
                <a:solidFill>
                  <a:srgbClr val="262626"/>
                </a:solidFill>
                <a:latin typeface="Trebuchet MS"/>
                <a:cs typeface="Trebuchet MS"/>
              </a:rPr>
              <a:t> </a:t>
            </a:r>
            <a:r>
              <a:rPr sz="1100" spc="5" dirty="0">
                <a:solidFill>
                  <a:srgbClr val="262626"/>
                </a:solidFill>
                <a:latin typeface="Trebuchet MS"/>
                <a:cs typeface="Trebuchet MS"/>
              </a:rPr>
              <a:t>This</a:t>
            </a:r>
            <a:r>
              <a:rPr sz="1100" spc="-40" dirty="0">
                <a:solidFill>
                  <a:srgbClr val="262626"/>
                </a:solidFill>
                <a:latin typeface="Trebuchet MS"/>
                <a:cs typeface="Trebuchet MS"/>
              </a:rPr>
              <a:t> </a:t>
            </a:r>
            <a:r>
              <a:rPr sz="1100" spc="10" dirty="0">
                <a:solidFill>
                  <a:srgbClr val="262626"/>
                </a:solidFill>
                <a:latin typeface="Trebuchet MS"/>
                <a:cs typeface="Trebuchet MS"/>
              </a:rPr>
              <a:t>allows</a:t>
            </a:r>
            <a:r>
              <a:rPr sz="1100" spc="-40" dirty="0">
                <a:solidFill>
                  <a:srgbClr val="262626"/>
                </a:solidFill>
                <a:latin typeface="Trebuchet MS"/>
                <a:cs typeface="Trebuchet MS"/>
              </a:rPr>
              <a:t> </a:t>
            </a:r>
            <a:r>
              <a:rPr sz="1100" spc="30" dirty="0">
                <a:solidFill>
                  <a:srgbClr val="262626"/>
                </a:solidFill>
                <a:latin typeface="Trebuchet MS"/>
                <a:cs typeface="Trebuchet MS"/>
              </a:rPr>
              <a:t>you</a:t>
            </a:r>
            <a:r>
              <a:rPr sz="1100" spc="-45" dirty="0">
                <a:solidFill>
                  <a:srgbClr val="262626"/>
                </a:solidFill>
                <a:latin typeface="Trebuchet MS"/>
                <a:cs typeface="Trebuchet MS"/>
              </a:rPr>
              <a:t> </a:t>
            </a:r>
            <a:r>
              <a:rPr sz="1100" spc="15" dirty="0">
                <a:solidFill>
                  <a:srgbClr val="262626"/>
                </a:solidFill>
                <a:latin typeface="Trebuchet MS"/>
                <a:cs typeface="Trebuchet MS"/>
              </a:rPr>
              <a:t>to</a:t>
            </a:r>
            <a:r>
              <a:rPr sz="1100" spc="-45" dirty="0">
                <a:solidFill>
                  <a:srgbClr val="262626"/>
                </a:solidFill>
                <a:latin typeface="Trebuchet MS"/>
                <a:cs typeface="Trebuchet MS"/>
              </a:rPr>
              <a:t> </a:t>
            </a:r>
            <a:r>
              <a:rPr sz="1100" spc="-10" dirty="0">
                <a:solidFill>
                  <a:srgbClr val="262626"/>
                </a:solidFill>
                <a:latin typeface="Trebuchet MS"/>
                <a:cs typeface="Trebuchet MS"/>
              </a:rPr>
              <a:t>scale  </a:t>
            </a:r>
            <a:r>
              <a:rPr sz="1100" spc="15" dirty="0">
                <a:solidFill>
                  <a:srgbClr val="262626"/>
                </a:solidFill>
                <a:latin typeface="Trebuchet MS"/>
                <a:cs typeface="Trebuchet MS"/>
              </a:rPr>
              <a:t>your</a:t>
            </a:r>
            <a:r>
              <a:rPr sz="1100" spc="-45" dirty="0">
                <a:solidFill>
                  <a:srgbClr val="262626"/>
                </a:solidFill>
                <a:latin typeface="Trebuchet MS"/>
                <a:cs typeface="Trebuchet MS"/>
              </a:rPr>
              <a:t> </a:t>
            </a:r>
            <a:r>
              <a:rPr sz="1100" dirty="0">
                <a:solidFill>
                  <a:srgbClr val="262626"/>
                </a:solidFill>
                <a:latin typeface="Trebuchet MS"/>
                <a:cs typeface="Trebuchet MS"/>
              </a:rPr>
              <a:t>resources</a:t>
            </a:r>
            <a:r>
              <a:rPr sz="1100" spc="-50" dirty="0">
                <a:solidFill>
                  <a:srgbClr val="262626"/>
                </a:solidFill>
                <a:latin typeface="Trebuchet MS"/>
                <a:cs typeface="Trebuchet MS"/>
              </a:rPr>
              <a:t> </a:t>
            </a:r>
            <a:r>
              <a:rPr sz="1100" spc="15" dirty="0">
                <a:solidFill>
                  <a:srgbClr val="262626"/>
                </a:solidFill>
                <a:latin typeface="Trebuchet MS"/>
                <a:cs typeface="Trebuchet MS"/>
              </a:rPr>
              <a:t>to</a:t>
            </a:r>
            <a:r>
              <a:rPr sz="1100" spc="-50" dirty="0">
                <a:solidFill>
                  <a:srgbClr val="262626"/>
                </a:solidFill>
                <a:latin typeface="Trebuchet MS"/>
                <a:cs typeface="Trebuchet MS"/>
              </a:rPr>
              <a:t> </a:t>
            </a:r>
            <a:r>
              <a:rPr sz="1100" dirty="0">
                <a:solidFill>
                  <a:srgbClr val="262626"/>
                </a:solidFill>
                <a:latin typeface="Trebuchet MS"/>
                <a:cs typeface="Trebuchet MS"/>
              </a:rPr>
              <a:t>the</a:t>
            </a:r>
            <a:r>
              <a:rPr sz="1100" spc="-50" dirty="0">
                <a:solidFill>
                  <a:srgbClr val="262626"/>
                </a:solidFill>
                <a:latin typeface="Trebuchet MS"/>
                <a:cs typeface="Trebuchet MS"/>
              </a:rPr>
              <a:t> </a:t>
            </a:r>
            <a:r>
              <a:rPr sz="1100" dirty="0">
                <a:solidFill>
                  <a:srgbClr val="262626"/>
                </a:solidFill>
                <a:latin typeface="Trebuchet MS"/>
                <a:cs typeface="Trebuchet MS"/>
              </a:rPr>
              <a:t>requirements</a:t>
            </a:r>
            <a:r>
              <a:rPr sz="1100" spc="-50" dirty="0">
                <a:solidFill>
                  <a:srgbClr val="262626"/>
                </a:solidFill>
                <a:latin typeface="Trebuchet MS"/>
                <a:cs typeface="Trebuchet MS"/>
              </a:rPr>
              <a:t> </a:t>
            </a:r>
            <a:r>
              <a:rPr sz="1100" spc="25" dirty="0">
                <a:solidFill>
                  <a:srgbClr val="262626"/>
                </a:solidFill>
                <a:latin typeface="Trebuchet MS"/>
                <a:cs typeface="Trebuchet MS"/>
              </a:rPr>
              <a:t>of</a:t>
            </a:r>
            <a:r>
              <a:rPr sz="1100" spc="-45" dirty="0">
                <a:solidFill>
                  <a:srgbClr val="262626"/>
                </a:solidFill>
                <a:latin typeface="Trebuchet MS"/>
                <a:cs typeface="Trebuchet MS"/>
              </a:rPr>
              <a:t> </a:t>
            </a:r>
            <a:r>
              <a:rPr sz="1100" spc="15" dirty="0">
                <a:solidFill>
                  <a:srgbClr val="262626"/>
                </a:solidFill>
                <a:latin typeface="Trebuchet MS"/>
                <a:cs typeface="Trebuchet MS"/>
              </a:rPr>
              <a:t>your</a:t>
            </a:r>
            <a:r>
              <a:rPr sz="1100" spc="-45" dirty="0">
                <a:solidFill>
                  <a:srgbClr val="262626"/>
                </a:solidFill>
                <a:latin typeface="Trebuchet MS"/>
                <a:cs typeface="Trebuchet MS"/>
              </a:rPr>
              <a:t> </a:t>
            </a:r>
            <a:r>
              <a:rPr sz="1100" dirty="0">
                <a:solidFill>
                  <a:srgbClr val="262626"/>
                </a:solidFill>
                <a:latin typeface="Trebuchet MS"/>
                <a:cs typeface="Trebuchet MS"/>
              </a:rPr>
              <a:t>target</a:t>
            </a:r>
            <a:r>
              <a:rPr sz="1100" spc="-40" dirty="0">
                <a:solidFill>
                  <a:srgbClr val="262626"/>
                </a:solidFill>
                <a:latin typeface="Trebuchet MS"/>
                <a:cs typeface="Trebuchet MS"/>
              </a:rPr>
              <a:t> </a:t>
            </a:r>
            <a:r>
              <a:rPr sz="1100" spc="-5" dirty="0">
                <a:solidFill>
                  <a:srgbClr val="262626"/>
                </a:solidFill>
                <a:latin typeface="Trebuchet MS"/>
                <a:cs typeface="Trebuchet MS"/>
              </a:rPr>
              <a:t>workload.</a:t>
            </a:r>
            <a:endParaRPr sz="1100" dirty="0">
              <a:latin typeface="Trebuchet MS"/>
              <a:cs typeface="Trebuchet MS"/>
            </a:endParaRPr>
          </a:p>
          <a:p>
            <a:pPr marL="463550" marR="318770">
              <a:lnSpc>
                <a:spcPct val="108200"/>
              </a:lnSpc>
              <a:spcBef>
                <a:spcPts val="790"/>
              </a:spcBef>
            </a:pPr>
            <a:r>
              <a:rPr sz="1100" spc="5" dirty="0">
                <a:latin typeface="Trebuchet MS"/>
                <a:cs typeface="Trebuchet MS"/>
              </a:rPr>
              <a:t>Getting</a:t>
            </a:r>
            <a:r>
              <a:rPr sz="1100" spc="-45" dirty="0">
                <a:latin typeface="Trebuchet MS"/>
                <a:cs typeface="Trebuchet MS"/>
              </a:rPr>
              <a:t> </a:t>
            </a:r>
            <a:r>
              <a:rPr sz="1100" spc="-20" dirty="0">
                <a:latin typeface="Trebuchet MS"/>
                <a:cs typeface="Trebuchet MS"/>
              </a:rPr>
              <a:t>help:</a:t>
            </a:r>
            <a:r>
              <a:rPr sz="1100" spc="254" dirty="0">
                <a:latin typeface="Trebuchet MS"/>
                <a:cs typeface="Trebuchet MS"/>
              </a:rPr>
              <a:t> </a:t>
            </a:r>
            <a:r>
              <a:rPr sz="1100" dirty="0">
                <a:latin typeface="Trebuchet MS"/>
                <a:cs typeface="Trebuchet MS"/>
              </a:rPr>
              <a:t>If</a:t>
            </a:r>
            <a:r>
              <a:rPr sz="1100" spc="-40" dirty="0">
                <a:latin typeface="Trebuchet MS"/>
                <a:cs typeface="Trebuchet MS"/>
              </a:rPr>
              <a:t> </a:t>
            </a:r>
            <a:r>
              <a:rPr sz="1100" spc="30" dirty="0">
                <a:latin typeface="Trebuchet MS"/>
                <a:cs typeface="Trebuchet MS"/>
              </a:rPr>
              <a:t>you</a:t>
            </a:r>
            <a:r>
              <a:rPr sz="1100" spc="-45" dirty="0">
                <a:latin typeface="Trebuchet MS"/>
                <a:cs typeface="Trebuchet MS"/>
              </a:rPr>
              <a:t> </a:t>
            </a:r>
            <a:r>
              <a:rPr sz="1100" spc="-15" dirty="0">
                <a:latin typeface="Trebuchet MS"/>
                <a:cs typeface="Trebuchet MS"/>
              </a:rPr>
              <a:t>experience</a:t>
            </a:r>
            <a:r>
              <a:rPr sz="1100" spc="-45" dirty="0">
                <a:latin typeface="Trebuchet MS"/>
                <a:cs typeface="Trebuchet MS"/>
              </a:rPr>
              <a:t> </a:t>
            </a:r>
            <a:r>
              <a:rPr sz="1100" spc="20" dirty="0">
                <a:latin typeface="Trebuchet MS"/>
                <a:cs typeface="Trebuchet MS"/>
              </a:rPr>
              <a:t>any</a:t>
            </a:r>
            <a:r>
              <a:rPr sz="1100" spc="-45" dirty="0">
                <a:latin typeface="Trebuchet MS"/>
                <a:cs typeface="Trebuchet MS"/>
              </a:rPr>
              <a:t> </a:t>
            </a:r>
            <a:r>
              <a:rPr sz="1100" spc="5" dirty="0">
                <a:latin typeface="Trebuchet MS"/>
                <a:cs typeface="Trebuchet MS"/>
              </a:rPr>
              <a:t>issues</a:t>
            </a:r>
            <a:r>
              <a:rPr sz="1100" spc="-40" dirty="0">
                <a:latin typeface="Trebuchet MS"/>
                <a:cs typeface="Trebuchet MS"/>
              </a:rPr>
              <a:t> </a:t>
            </a:r>
            <a:r>
              <a:rPr sz="1100" spc="15" dirty="0">
                <a:latin typeface="Trebuchet MS"/>
                <a:cs typeface="Trebuchet MS"/>
              </a:rPr>
              <a:t>as</a:t>
            </a:r>
            <a:r>
              <a:rPr sz="1100" spc="-45" dirty="0">
                <a:latin typeface="Trebuchet MS"/>
                <a:cs typeface="Trebuchet MS"/>
              </a:rPr>
              <a:t> </a:t>
            </a:r>
            <a:r>
              <a:rPr sz="1100" spc="30" dirty="0">
                <a:latin typeface="Trebuchet MS"/>
                <a:cs typeface="Trebuchet MS"/>
              </a:rPr>
              <a:t>you</a:t>
            </a:r>
            <a:r>
              <a:rPr sz="1100" spc="-45" dirty="0">
                <a:latin typeface="Trebuchet MS"/>
                <a:cs typeface="Trebuchet MS"/>
              </a:rPr>
              <a:t> </a:t>
            </a:r>
            <a:r>
              <a:rPr sz="1100" dirty="0">
                <a:latin typeface="Trebuchet MS"/>
                <a:cs typeface="Trebuchet MS"/>
              </a:rPr>
              <a:t>complete</a:t>
            </a:r>
            <a:r>
              <a:rPr sz="1100" spc="-45" dirty="0">
                <a:latin typeface="Trebuchet MS"/>
                <a:cs typeface="Trebuchet MS"/>
              </a:rPr>
              <a:t> </a:t>
            </a:r>
            <a:r>
              <a:rPr sz="1100" dirty="0">
                <a:latin typeface="Trebuchet MS"/>
                <a:cs typeface="Trebuchet MS"/>
              </a:rPr>
              <a:t>this</a:t>
            </a:r>
            <a:r>
              <a:rPr sz="1100" spc="-40" dirty="0">
                <a:latin typeface="Trebuchet MS"/>
                <a:cs typeface="Trebuchet MS"/>
              </a:rPr>
              <a:t> </a:t>
            </a:r>
            <a:r>
              <a:rPr sz="1100" spc="-30" dirty="0">
                <a:latin typeface="Trebuchet MS"/>
                <a:cs typeface="Trebuchet MS"/>
              </a:rPr>
              <a:t>activity,</a:t>
            </a:r>
            <a:r>
              <a:rPr sz="1100" spc="-40" dirty="0">
                <a:latin typeface="Trebuchet MS"/>
                <a:cs typeface="Trebuchet MS"/>
              </a:rPr>
              <a:t> </a:t>
            </a:r>
            <a:r>
              <a:rPr sz="1100" dirty="0">
                <a:latin typeface="Trebuchet MS"/>
                <a:cs typeface="Trebuchet MS"/>
              </a:rPr>
              <a:t>please</a:t>
            </a:r>
            <a:r>
              <a:rPr sz="1100" spc="-45" dirty="0">
                <a:latin typeface="Trebuchet MS"/>
                <a:cs typeface="Trebuchet MS"/>
              </a:rPr>
              <a:t> </a:t>
            </a:r>
            <a:r>
              <a:rPr sz="1100" spc="15" dirty="0">
                <a:latin typeface="Trebuchet MS"/>
                <a:cs typeface="Trebuchet MS"/>
              </a:rPr>
              <a:t>ask</a:t>
            </a:r>
            <a:r>
              <a:rPr sz="1100" spc="-45" dirty="0">
                <a:latin typeface="Trebuchet MS"/>
                <a:cs typeface="Trebuchet MS"/>
              </a:rPr>
              <a:t> </a:t>
            </a:r>
            <a:r>
              <a:rPr sz="1100" spc="15" dirty="0">
                <a:latin typeface="Trebuchet MS"/>
                <a:cs typeface="Trebuchet MS"/>
              </a:rPr>
              <a:t>your  </a:t>
            </a:r>
            <a:r>
              <a:rPr sz="1100" spc="-5" dirty="0">
                <a:latin typeface="Trebuchet MS"/>
                <a:cs typeface="Trebuchet MS"/>
              </a:rPr>
              <a:t>instructor </a:t>
            </a:r>
            <a:r>
              <a:rPr sz="1100" spc="5" dirty="0">
                <a:latin typeface="Trebuchet MS"/>
                <a:cs typeface="Trebuchet MS"/>
              </a:rPr>
              <a:t>for</a:t>
            </a:r>
            <a:r>
              <a:rPr sz="1100" spc="-100" dirty="0">
                <a:latin typeface="Trebuchet MS"/>
                <a:cs typeface="Trebuchet MS"/>
              </a:rPr>
              <a:t> </a:t>
            </a:r>
            <a:r>
              <a:rPr sz="1100" spc="-15" dirty="0">
                <a:latin typeface="Trebuchet MS"/>
                <a:cs typeface="Trebuchet MS"/>
              </a:rPr>
              <a:t>assistance.</a:t>
            </a:r>
            <a:endParaRPr sz="1100" dirty="0">
              <a:latin typeface="Trebuchet MS"/>
              <a:cs typeface="Trebuchet MS"/>
            </a:endParaRPr>
          </a:p>
          <a:p>
            <a:pPr>
              <a:lnSpc>
                <a:spcPct val="100000"/>
              </a:lnSpc>
            </a:pPr>
            <a:endParaRPr sz="1300" dirty="0">
              <a:latin typeface="Trebuchet MS"/>
              <a:cs typeface="Trebuchet MS"/>
            </a:endParaRPr>
          </a:p>
          <a:p>
            <a:pPr>
              <a:lnSpc>
                <a:spcPct val="100000"/>
              </a:lnSpc>
              <a:spcBef>
                <a:spcPts val="45"/>
              </a:spcBef>
            </a:pPr>
            <a:endParaRPr sz="1400" dirty="0">
              <a:latin typeface="Trebuchet MS"/>
              <a:cs typeface="Trebuchet MS"/>
            </a:endParaRPr>
          </a:p>
          <a:p>
            <a:pPr marL="12700">
              <a:lnSpc>
                <a:spcPct val="100000"/>
              </a:lnSpc>
            </a:pPr>
            <a:r>
              <a:rPr sz="1400" b="1" spc="-5" dirty="0">
                <a:latin typeface="Arial"/>
                <a:cs typeface="Arial"/>
              </a:rPr>
              <a:t>New</a:t>
            </a:r>
            <a:r>
              <a:rPr sz="1400" b="1" spc="-10" dirty="0">
                <a:latin typeface="Arial"/>
                <a:cs typeface="Arial"/>
              </a:rPr>
              <a:t> </a:t>
            </a:r>
            <a:r>
              <a:rPr sz="1400" b="1" spc="-5" dirty="0">
                <a:latin typeface="Arial"/>
                <a:cs typeface="Arial"/>
              </a:rPr>
              <a:t>requirement</a:t>
            </a:r>
            <a:endParaRPr sz="1400" dirty="0">
              <a:latin typeface="Arial"/>
              <a:cs typeface="Arial"/>
            </a:endParaRPr>
          </a:p>
          <a:p>
            <a:pPr marL="12700" marR="118110">
              <a:lnSpc>
                <a:spcPct val="101800"/>
              </a:lnSpc>
              <a:spcBef>
                <a:spcPts val="880"/>
              </a:spcBef>
            </a:pPr>
            <a:r>
              <a:rPr sz="1100" spc="-5" dirty="0">
                <a:latin typeface="Arial"/>
                <a:cs typeface="Arial"/>
              </a:rPr>
              <a:t>The BitBanger product team has noticed that the virtual machine you have provided for them is  underpowered. Their software requires </a:t>
            </a:r>
            <a:r>
              <a:rPr sz="1100" dirty="0">
                <a:latin typeface="Arial"/>
                <a:cs typeface="Arial"/>
              </a:rPr>
              <a:t>a </a:t>
            </a:r>
            <a:r>
              <a:rPr sz="1100" spc="-5" dirty="0">
                <a:latin typeface="Arial"/>
                <a:cs typeface="Arial"/>
              </a:rPr>
              <a:t>little bit more horsepower, and they’ve asked for your</a:t>
            </a:r>
            <a:r>
              <a:rPr sz="1100" spc="105" dirty="0">
                <a:latin typeface="Arial"/>
                <a:cs typeface="Arial"/>
              </a:rPr>
              <a:t> </a:t>
            </a:r>
            <a:r>
              <a:rPr sz="1100" spc="-5" dirty="0">
                <a:latin typeface="Arial"/>
                <a:cs typeface="Arial"/>
              </a:rPr>
              <a:t>help.</a:t>
            </a:r>
            <a:endParaRPr sz="1100" dirty="0">
              <a:latin typeface="Arial"/>
              <a:cs typeface="Arial"/>
            </a:endParaRPr>
          </a:p>
        </p:txBody>
      </p:sp>
      <p:sp>
        <p:nvSpPr>
          <p:cNvPr id="14" name="object 14"/>
          <p:cNvSpPr txBox="1"/>
          <p:nvPr/>
        </p:nvSpPr>
        <p:spPr>
          <a:xfrm>
            <a:off x="499365" y="5094223"/>
            <a:ext cx="4462145" cy="702945"/>
          </a:xfrm>
          <a:prstGeom prst="rect">
            <a:avLst/>
          </a:prstGeom>
        </p:spPr>
        <p:txBody>
          <a:bodyPr vert="horz" wrap="square" lIns="0" tIns="13335" rIns="0" bIns="0" rtlCol="0">
            <a:spAutoFit/>
          </a:bodyPr>
          <a:lstStyle/>
          <a:p>
            <a:pPr marL="12700">
              <a:lnSpc>
                <a:spcPct val="100000"/>
              </a:lnSpc>
              <a:spcBef>
                <a:spcPts val="105"/>
              </a:spcBef>
            </a:pPr>
            <a:r>
              <a:rPr sz="1400" b="1" spc="-5" dirty="0">
                <a:latin typeface="Arial"/>
                <a:cs typeface="Arial"/>
              </a:rPr>
              <a:t>Resize your</a:t>
            </a:r>
            <a:r>
              <a:rPr sz="1400" b="1" spc="-10" dirty="0">
                <a:latin typeface="Arial"/>
                <a:cs typeface="Arial"/>
              </a:rPr>
              <a:t> </a:t>
            </a:r>
            <a:r>
              <a:rPr sz="1400" b="1" spc="-5" dirty="0">
                <a:latin typeface="Arial"/>
                <a:cs typeface="Arial"/>
              </a:rPr>
              <a:t>instance</a:t>
            </a:r>
            <a:endParaRPr sz="1400" dirty="0">
              <a:latin typeface="Arial"/>
              <a:cs typeface="Arial"/>
            </a:endParaRPr>
          </a:p>
          <a:p>
            <a:pPr marL="469900" indent="-229235">
              <a:lnSpc>
                <a:spcPct val="100000"/>
              </a:lnSpc>
              <a:spcBef>
                <a:spcPts val="875"/>
              </a:spcBef>
              <a:buAutoNum type="arabicPeriod"/>
              <a:tabLst>
                <a:tab pos="469900" algn="l"/>
              </a:tabLst>
            </a:pPr>
            <a:r>
              <a:rPr sz="1100" spc="-5" dirty="0">
                <a:latin typeface="Arial"/>
                <a:cs typeface="Arial"/>
              </a:rPr>
              <a:t>In the </a:t>
            </a:r>
            <a:r>
              <a:rPr sz="1100" b="1" spc="-5" dirty="0">
                <a:latin typeface="Arial"/>
                <a:cs typeface="Arial"/>
              </a:rPr>
              <a:t>Actions </a:t>
            </a:r>
            <a:r>
              <a:rPr sz="1100" spc="-5" dirty="0">
                <a:latin typeface="Arial"/>
                <a:cs typeface="Arial"/>
              </a:rPr>
              <a:t>menu, select </a:t>
            </a:r>
            <a:r>
              <a:rPr sz="1100" b="1" spc="-5" dirty="0">
                <a:latin typeface="Arial"/>
                <a:cs typeface="Arial"/>
              </a:rPr>
              <a:t>Instance </a:t>
            </a:r>
            <a:r>
              <a:rPr sz="1100" b="1" dirty="0">
                <a:latin typeface="Arial"/>
                <a:cs typeface="Arial"/>
              </a:rPr>
              <a:t>&gt; </a:t>
            </a:r>
            <a:r>
              <a:rPr sz="1100" b="1" spc="-5" dirty="0">
                <a:latin typeface="Arial"/>
                <a:cs typeface="Arial"/>
              </a:rPr>
              <a:t>Change Instance</a:t>
            </a:r>
            <a:r>
              <a:rPr sz="1100" b="1" spc="40" dirty="0">
                <a:latin typeface="Arial"/>
                <a:cs typeface="Arial"/>
              </a:rPr>
              <a:t> </a:t>
            </a:r>
            <a:r>
              <a:rPr sz="1100" b="1" spc="-5" dirty="0">
                <a:latin typeface="Arial"/>
                <a:cs typeface="Arial"/>
              </a:rPr>
              <a:t>Type</a:t>
            </a:r>
            <a:endParaRPr sz="1100" dirty="0">
              <a:latin typeface="Arial"/>
              <a:cs typeface="Arial"/>
            </a:endParaRPr>
          </a:p>
          <a:p>
            <a:pPr marL="469900" indent="-229235">
              <a:lnSpc>
                <a:spcPct val="100000"/>
              </a:lnSpc>
              <a:spcBef>
                <a:spcPts val="130"/>
              </a:spcBef>
              <a:buAutoNum type="arabicPeriod"/>
              <a:tabLst>
                <a:tab pos="469900" algn="l"/>
              </a:tabLst>
            </a:pPr>
            <a:r>
              <a:rPr sz="1100" spc="-5" dirty="0">
                <a:latin typeface="Arial"/>
                <a:cs typeface="Arial"/>
              </a:rPr>
              <a:t>Then configure the</a:t>
            </a:r>
            <a:r>
              <a:rPr sz="1100" spc="-10" dirty="0">
                <a:latin typeface="Arial"/>
                <a:cs typeface="Arial"/>
              </a:rPr>
              <a:t> </a:t>
            </a:r>
            <a:r>
              <a:rPr sz="1100" spc="-5" dirty="0">
                <a:latin typeface="Arial"/>
                <a:cs typeface="Arial"/>
              </a:rPr>
              <a:t>following:</a:t>
            </a:r>
            <a:endParaRPr sz="1100" dirty="0">
              <a:latin typeface="Arial"/>
              <a:cs typeface="Arial"/>
            </a:endParaRPr>
          </a:p>
        </p:txBody>
      </p:sp>
      <p:sp>
        <p:nvSpPr>
          <p:cNvPr id="15" name="object 15"/>
          <p:cNvSpPr txBox="1"/>
          <p:nvPr/>
        </p:nvSpPr>
        <p:spPr>
          <a:xfrm>
            <a:off x="1185163" y="5768442"/>
            <a:ext cx="1739900" cy="400685"/>
          </a:xfrm>
          <a:prstGeom prst="rect">
            <a:avLst/>
          </a:prstGeom>
        </p:spPr>
        <p:txBody>
          <a:bodyPr vert="horz" wrap="square" lIns="0" tIns="32384" rIns="0" bIns="0" rtlCol="0">
            <a:spAutoFit/>
          </a:bodyPr>
          <a:lstStyle/>
          <a:p>
            <a:pPr marL="241300" indent="-228600">
              <a:lnSpc>
                <a:spcPct val="100000"/>
              </a:lnSpc>
              <a:spcBef>
                <a:spcPts val="254"/>
              </a:spcBef>
              <a:buFont typeface="Arial"/>
              <a:buAutoNum type="alphaLcPeriod"/>
              <a:tabLst>
                <a:tab pos="241300" algn="l"/>
              </a:tabLst>
            </a:pPr>
            <a:r>
              <a:rPr sz="1100" b="1" spc="-5" dirty="0">
                <a:latin typeface="Arial"/>
                <a:cs typeface="Arial"/>
              </a:rPr>
              <a:t>Instance Type:</a:t>
            </a:r>
            <a:r>
              <a:rPr sz="1100" b="1" spc="-45" dirty="0">
                <a:latin typeface="Arial"/>
                <a:cs typeface="Arial"/>
              </a:rPr>
              <a:t> </a:t>
            </a:r>
            <a:r>
              <a:rPr sz="1100" spc="-5" dirty="0">
                <a:latin typeface="Arial"/>
                <a:cs typeface="Arial"/>
              </a:rPr>
              <a:t>t2.small</a:t>
            </a:r>
            <a:endParaRPr sz="1100" dirty="0">
              <a:latin typeface="Arial"/>
              <a:cs typeface="Arial"/>
            </a:endParaRPr>
          </a:p>
          <a:p>
            <a:pPr marL="241300" indent="-228600">
              <a:lnSpc>
                <a:spcPct val="100000"/>
              </a:lnSpc>
              <a:spcBef>
                <a:spcPts val="155"/>
              </a:spcBef>
              <a:buAutoNum type="alphaLcPeriod"/>
              <a:tabLst>
                <a:tab pos="241300" algn="l"/>
              </a:tabLst>
            </a:pPr>
            <a:r>
              <a:rPr sz="1100" spc="-5" dirty="0">
                <a:latin typeface="Arial"/>
                <a:cs typeface="Arial"/>
              </a:rPr>
              <a:t>Click</a:t>
            </a:r>
            <a:r>
              <a:rPr sz="1100" spc="-10" dirty="0">
                <a:latin typeface="Arial"/>
                <a:cs typeface="Arial"/>
              </a:rPr>
              <a:t> </a:t>
            </a:r>
            <a:r>
              <a:rPr sz="1100" b="1" spc="-5" dirty="0">
                <a:latin typeface="Arial"/>
                <a:cs typeface="Arial"/>
              </a:rPr>
              <a:t>Apply</a:t>
            </a:r>
            <a:endParaRPr sz="1100" dirty="0">
              <a:latin typeface="Arial"/>
              <a:cs typeface="Arial"/>
            </a:endParaRPr>
          </a:p>
        </p:txBody>
      </p:sp>
      <p:sp>
        <p:nvSpPr>
          <p:cNvPr id="16" name="object 16"/>
          <p:cNvSpPr txBox="1"/>
          <p:nvPr/>
        </p:nvSpPr>
        <p:spPr>
          <a:xfrm>
            <a:off x="499365" y="6281420"/>
            <a:ext cx="2180590" cy="239395"/>
          </a:xfrm>
          <a:prstGeom prst="rect">
            <a:avLst/>
          </a:prstGeom>
        </p:spPr>
        <p:txBody>
          <a:bodyPr vert="horz" wrap="square" lIns="0" tIns="13335" rIns="0" bIns="0" rtlCol="0">
            <a:spAutoFit/>
          </a:bodyPr>
          <a:lstStyle/>
          <a:p>
            <a:pPr marL="12700">
              <a:lnSpc>
                <a:spcPct val="100000"/>
              </a:lnSpc>
              <a:spcBef>
                <a:spcPts val="105"/>
              </a:spcBef>
            </a:pPr>
            <a:r>
              <a:rPr sz="1400" b="1" spc="-5" dirty="0">
                <a:latin typeface="Arial"/>
                <a:cs typeface="Arial"/>
              </a:rPr>
              <a:t>Start the resized</a:t>
            </a:r>
            <a:r>
              <a:rPr sz="1400" b="1" spc="-40" dirty="0">
                <a:latin typeface="Arial"/>
                <a:cs typeface="Arial"/>
              </a:rPr>
              <a:t> </a:t>
            </a:r>
            <a:r>
              <a:rPr sz="1400" b="1" spc="-5" dirty="0">
                <a:latin typeface="Arial"/>
                <a:cs typeface="Arial"/>
              </a:rPr>
              <a:t>instance</a:t>
            </a:r>
            <a:endParaRPr sz="1400" dirty="0">
              <a:latin typeface="Arial"/>
              <a:cs typeface="Arial"/>
            </a:endParaRPr>
          </a:p>
        </p:txBody>
      </p:sp>
      <p:sp>
        <p:nvSpPr>
          <p:cNvPr id="17" name="object 17"/>
          <p:cNvSpPr txBox="1"/>
          <p:nvPr/>
        </p:nvSpPr>
        <p:spPr>
          <a:xfrm>
            <a:off x="727965" y="6683756"/>
            <a:ext cx="4300220" cy="996950"/>
          </a:xfrm>
          <a:prstGeom prst="rect">
            <a:avLst/>
          </a:prstGeom>
        </p:spPr>
        <p:txBody>
          <a:bodyPr vert="horz" wrap="square" lIns="0" tIns="13335" rIns="0" bIns="0" rtlCol="0">
            <a:spAutoFit/>
          </a:bodyPr>
          <a:lstStyle/>
          <a:p>
            <a:pPr marL="241300" indent="-228600">
              <a:lnSpc>
                <a:spcPts val="1290"/>
              </a:lnSpc>
              <a:spcBef>
                <a:spcPts val="105"/>
              </a:spcBef>
              <a:buAutoNum type="arabicPeriod"/>
              <a:tabLst>
                <a:tab pos="241300" algn="l"/>
              </a:tabLst>
            </a:pPr>
            <a:r>
              <a:rPr sz="1100" spc="-5" dirty="0">
                <a:latin typeface="Arial"/>
                <a:cs typeface="Arial"/>
              </a:rPr>
              <a:t>In the left navigation pain, click </a:t>
            </a:r>
            <a:r>
              <a:rPr sz="1100" b="1" spc="-5" dirty="0">
                <a:latin typeface="Arial"/>
                <a:cs typeface="Arial"/>
              </a:rPr>
              <a:t>Instances</a:t>
            </a:r>
            <a:r>
              <a:rPr sz="1100" spc="-5" dirty="0">
                <a:latin typeface="Arial"/>
                <a:cs typeface="Arial"/>
              </a:rPr>
              <a:t>.</a:t>
            </a:r>
            <a:endParaRPr sz="1100" dirty="0">
              <a:latin typeface="Arial"/>
              <a:cs typeface="Arial"/>
            </a:endParaRPr>
          </a:p>
          <a:p>
            <a:pPr marL="241300" indent="-228600">
              <a:lnSpc>
                <a:spcPts val="1260"/>
              </a:lnSpc>
              <a:buAutoNum type="arabicPeriod"/>
              <a:tabLst>
                <a:tab pos="241300" algn="l"/>
              </a:tabLst>
            </a:pPr>
            <a:r>
              <a:rPr sz="1100" spc="-5" dirty="0">
                <a:latin typeface="Arial"/>
                <a:cs typeface="Arial"/>
              </a:rPr>
              <a:t>In the Actions menu, select </a:t>
            </a:r>
            <a:r>
              <a:rPr sz="1100" b="1" spc="-5" dirty="0">
                <a:latin typeface="Arial"/>
                <a:cs typeface="Arial"/>
              </a:rPr>
              <a:t>Instance State </a:t>
            </a:r>
            <a:r>
              <a:rPr sz="1100" b="1" dirty="0">
                <a:latin typeface="Arial"/>
                <a:cs typeface="Arial"/>
              </a:rPr>
              <a:t>&gt;</a:t>
            </a:r>
            <a:r>
              <a:rPr sz="1100" b="1" spc="5" dirty="0">
                <a:latin typeface="Arial"/>
                <a:cs typeface="Arial"/>
              </a:rPr>
              <a:t> </a:t>
            </a:r>
            <a:r>
              <a:rPr sz="1100" b="1" spc="-5" dirty="0">
                <a:latin typeface="Arial"/>
                <a:cs typeface="Arial"/>
              </a:rPr>
              <a:t>Start</a:t>
            </a:r>
            <a:r>
              <a:rPr sz="1100" spc="-5" dirty="0">
                <a:latin typeface="Arial"/>
                <a:cs typeface="Arial"/>
              </a:rPr>
              <a:t>.</a:t>
            </a:r>
            <a:endParaRPr sz="1100" dirty="0">
              <a:latin typeface="Arial"/>
              <a:cs typeface="Arial"/>
            </a:endParaRPr>
          </a:p>
          <a:p>
            <a:pPr marL="241300" indent="-228600">
              <a:lnSpc>
                <a:spcPts val="1265"/>
              </a:lnSpc>
              <a:buAutoNum type="arabicPeriod"/>
              <a:tabLst>
                <a:tab pos="241300" algn="l"/>
              </a:tabLst>
            </a:pPr>
            <a:r>
              <a:rPr sz="1100" spc="-5" dirty="0">
                <a:latin typeface="Arial"/>
                <a:cs typeface="Arial"/>
              </a:rPr>
              <a:t>Click </a:t>
            </a:r>
            <a:r>
              <a:rPr sz="1100" b="1" spc="-5" dirty="0">
                <a:latin typeface="Arial"/>
                <a:cs typeface="Arial"/>
              </a:rPr>
              <a:t>Yes, Start </a:t>
            </a:r>
            <a:r>
              <a:rPr sz="1100" spc="-5" dirty="0">
                <a:latin typeface="Arial"/>
                <a:cs typeface="Arial"/>
              </a:rPr>
              <a:t>in the</a:t>
            </a:r>
            <a:r>
              <a:rPr sz="1100" spc="-10" dirty="0">
                <a:latin typeface="Arial"/>
                <a:cs typeface="Arial"/>
              </a:rPr>
              <a:t> </a:t>
            </a:r>
            <a:r>
              <a:rPr sz="1100" spc="-5" dirty="0">
                <a:latin typeface="Arial"/>
                <a:cs typeface="Arial"/>
              </a:rPr>
              <a:t>modal</a:t>
            </a:r>
            <a:endParaRPr sz="1100" dirty="0">
              <a:latin typeface="Arial"/>
              <a:cs typeface="Arial"/>
            </a:endParaRPr>
          </a:p>
          <a:p>
            <a:pPr marL="240665" marR="5080" indent="-228600">
              <a:lnSpc>
                <a:spcPts val="1260"/>
              </a:lnSpc>
              <a:spcBef>
                <a:spcPts val="65"/>
              </a:spcBef>
              <a:buAutoNum type="arabicPeriod"/>
              <a:tabLst>
                <a:tab pos="241300" algn="l"/>
              </a:tabLst>
            </a:pPr>
            <a:r>
              <a:rPr sz="1100" spc="-5" dirty="0">
                <a:latin typeface="Arial"/>
                <a:cs typeface="Arial"/>
              </a:rPr>
              <a:t>Copy and paste the </a:t>
            </a:r>
            <a:r>
              <a:rPr sz="1100" b="1" spc="-5" dirty="0">
                <a:latin typeface="Arial"/>
                <a:cs typeface="Arial"/>
              </a:rPr>
              <a:t>new </a:t>
            </a:r>
            <a:r>
              <a:rPr sz="1100" spc="-5" dirty="0">
                <a:latin typeface="Arial"/>
                <a:cs typeface="Arial"/>
              </a:rPr>
              <a:t>Amazon EC2 public IP address from the  Amazon EC2</a:t>
            </a:r>
            <a:r>
              <a:rPr sz="1100" spc="-10" dirty="0">
                <a:latin typeface="Arial"/>
                <a:cs typeface="Arial"/>
              </a:rPr>
              <a:t> </a:t>
            </a:r>
            <a:r>
              <a:rPr sz="1100" spc="-5" dirty="0">
                <a:latin typeface="Arial"/>
                <a:cs typeface="Arial"/>
              </a:rPr>
              <a:t>Details</a:t>
            </a:r>
            <a:endParaRPr sz="1100" dirty="0">
              <a:latin typeface="Arial"/>
              <a:cs typeface="Arial"/>
            </a:endParaRPr>
          </a:p>
          <a:p>
            <a:pPr marL="241300" indent="-228600">
              <a:lnSpc>
                <a:spcPts val="1240"/>
              </a:lnSpc>
              <a:buAutoNum type="arabicPeriod"/>
              <a:tabLst>
                <a:tab pos="241300" algn="l"/>
              </a:tabLst>
            </a:pPr>
            <a:r>
              <a:rPr sz="1100" spc="-5" dirty="0">
                <a:latin typeface="Arial"/>
                <a:cs typeface="Arial"/>
              </a:rPr>
              <a:t>Open up </a:t>
            </a:r>
            <a:r>
              <a:rPr sz="1100" dirty="0">
                <a:latin typeface="Arial"/>
                <a:cs typeface="Arial"/>
              </a:rPr>
              <a:t>a </a:t>
            </a:r>
            <a:r>
              <a:rPr sz="1100" spc="-5" dirty="0">
                <a:latin typeface="Arial"/>
                <a:cs typeface="Arial"/>
              </a:rPr>
              <a:t>browser tab and enter the</a:t>
            </a:r>
            <a:r>
              <a:rPr sz="1100" spc="-10" dirty="0">
                <a:latin typeface="Arial"/>
                <a:cs typeface="Arial"/>
              </a:rPr>
              <a:t> </a:t>
            </a:r>
            <a:r>
              <a:rPr sz="1100" spc="-5" dirty="0">
                <a:latin typeface="Arial"/>
                <a:cs typeface="Arial"/>
              </a:rPr>
              <a:t>address.</a:t>
            </a:r>
            <a:endParaRPr sz="1100" dirty="0">
              <a:latin typeface="Arial"/>
              <a:cs typeface="Arial"/>
            </a:endParaRPr>
          </a:p>
        </p:txBody>
      </p:sp>
      <p:grpSp>
        <p:nvGrpSpPr>
          <p:cNvPr id="18" name="object 18"/>
          <p:cNvGrpSpPr/>
          <p:nvPr/>
        </p:nvGrpSpPr>
        <p:grpSpPr>
          <a:xfrm>
            <a:off x="1073094" y="1833879"/>
            <a:ext cx="2664460" cy="609600"/>
            <a:chOff x="1073094" y="1833879"/>
            <a:chExt cx="2664460" cy="609600"/>
          </a:xfrm>
        </p:grpSpPr>
        <p:sp>
          <p:nvSpPr>
            <p:cNvPr id="19" name="object 19"/>
            <p:cNvSpPr/>
            <p:nvPr/>
          </p:nvSpPr>
          <p:spPr>
            <a:xfrm>
              <a:off x="1073094" y="1833879"/>
              <a:ext cx="609600" cy="609600"/>
            </a:xfrm>
            <a:prstGeom prst="rect">
              <a:avLst/>
            </a:prstGeom>
            <a:blipFill>
              <a:blip r:embed="rId5" cstate="print"/>
              <a:stretch>
                <a:fillRect/>
              </a:stretch>
            </a:blipFill>
          </p:spPr>
          <p:txBody>
            <a:bodyPr wrap="square" lIns="0" tIns="0" rIns="0" bIns="0" rtlCol="0"/>
            <a:lstStyle/>
            <a:p>
              <a:endParaRPr dirty="0"/>
            </a:p>
          </p:txBody>
        </p:sp>
        <p:sp>
          <p:nvSpPr>
            <p:cNvPr id="20" name="object 20"/>
            <p:cNvSpPr/>
            <p:nvPr/>
          </p:nvSpPr>
          <p:spPr>
            <a:xfrm>
              <a:off x="1755889" y="1960879"/>
              <a:ext cx="1981200" cy="482600"/>
            </a:xfrm>
            <a:prstGeom prst="rect">
              <a:avLst/>
            </a:prstGeom>
            <a:blipFill>
              <a:blip r:embed="rId6" cstate="print"/>
              <a:stretch>
                <a:fillRect/>
              </a:stretch>
            </a:blipFill>
          </p:spPr>
          <p:txBody>
            <a:bodyPr wrap="square" lIns="0" tIns="0" rIns="0" bIns="0" rtlCol="0"/>
            <a:lstStyle/>
            <a:p>
              <a:endParaRPr dirty="0"/>
            </a:p>
          </p:txBody>
        </p:sp>
      </p:grpSp>
      <p:sp>
        <p:nvSpPr>
          <p:cNvPr id="21" name="object 21"/>
          <p:cNvSpPr txBox="1"/>
          <p:nvPr/>
        </p:nvSpPr>
        <p:spPr>
          <a:xfrm>
            <a:off x="5194300" y="5321934"/>
            <a:ext cx="2217420" cy="2731135"/>
          </a:xfrm>
          <a:prstGeom prst="rect">
            <a:avLst/>
          </a:prstGeom>
          <a:ln w="38100">
            <a:solidFill>
              <a:srgbClr val="FFC000"/>
            </a:solidFill>
          </a:ln>
        </p:spPr>
        <p:txBody>
          <a:bodyPr vert="horz" wrap="square" lIns="0" tIns="60960" rIns="0" bIns="0" rtlCol="0">
            <a:spAutoFit/>
          </a:bodyPr>
          <a:lstStyle/>
          <a:p>
            <a:pPr marL="110489">
              <a:lnSpc>
                <a:spcPct val="100000"/>
              </a:lnSpc>
              <a:spcBef>
                <a:spcPts val="480"/>
              </a:spcBef>
            </a:pPr>
            <a:r>
              <a:rPr sz="1100" b="1" spc="5" dirty="0">
                <a:latin typeface="Trebuchet MS"/>
                <a:cs typeface="Trebuchet MS"/>
              </a:rPr>
              <a:t>Public </a:t>
            </a:r>
            <a:r>
              <a:rPr sz="1100" b="1" spc="35" dirty="0">
                <a:latin typeface="Trebuchet MS"/>
                <a:cs typeface="Trebuchet MS"/>
              </a:rPr>
              <a:t>IP</a:t>
            </a:r>
            <a:r>
              <a:rPr sz="1100" b="1" spc="-100" dirty="0">
                <a:latin typeface="Trebuchet MS"/>
                <a:cs typeface="Trebuchet MS"/>
              </a:rPr>
              <a:t> </a:t>
            </a:r>
            <a:r>
              <a:rPr sz="1100" b="1" dirty="0">
                <a:latin typeface="Trebuchet MS"/>
                <a:cs typeface="Trebuchet MS"/>
              </a:rPr>
              <a:t>addresses</a:t>
            </a:r>
            <a:endParaRPr sz="1100" dirty="0">
              <a:latin typeface="Trebuchet MS"/>
              <a:cs typeface="Trebuchet MS"/>
            </a:endParaRPr>
          </a:p>
          <a:p>
            <a:pPr marL="110489" marR="205104">
              <a:lnSpc>
                <a:spcPct val="107500"/>
              </a:lnSpc>
              <a:spcBef>
                <a:spcPts val="800"/>
              </a:spcBef>
            </a:pPr>
            <a:r>
              <a:rPr sz="1100" spc="35" dirty="0">
                <a:latin typeface="Trebuchet MS"/>
                <a:cs typeface="Trebuchet MS"/>
              </a:rPr>
              <a:t>When </a:t>
            </a:r>
            <a:r>
              <a:rPr sz="1100" spc="30" dirty="0">
                <a:latin typeface="Trebuchet MS"/>
                <a:cs typeface="Trebuchet MS"/>
              </a:rPr>
              <a:t>you </a:t>
            </a:r>
            <a:r>
              <a:rPr sz="1100" spc="20" dirty="0">
                <a:latin typeface="Trebuchet MS"/>
                <a:cs typeface="Trebuchet MS"/>
              </a:rPr>
              <a:t>stop </a:t>
            </a:r>
            <a:r>
              <a:rPr sz="1100" spc="25" dirty="0">
                <a:latin typeface="Trebuchet MS"/>
                <a:cs typeface="Trebuchet MS"/>
              </a:rPr>
              <a:t>and </a:t>
            </a:r>
            <a:r>
              <a:rPr sz="1100" spc="-10" dirty="0">
                <a:latin typeface="Trebuchet MS"/>
                <a:cs typeface="Trebuchet MS"/>
              </a:rPr>
              <a:t>start </a:t>
            </a:r>
            <a:r>
              <a:rPr sz="1100" spc="20" dirty="0">
                <a:latin typeface="Trebuchet MS"/>
                <a:cs typeface="Trebuchet MS"/>
              </a:rPr>
              <a:t>an  </a:t>
            </a:r>
            <a:r>
              <a:rPr sz="1100" spc="-15" dirty="0">
                <a:latin typeface="Trebuchet MS"/>
                <a:cs typeface="Trebuchet MS"/>
              </a:rPr>
              <a:t>instance, </a:t>
            </a:r>
            <a:r>
              <a:rPr sz="1100" spc="15" dirty="0">
                <a:latin typeface="Trebuchet MS"/>
                <a:cs typeface="Trebuchet MS"/>
              </a:rPr>
              <a:t>your </a:t>
            </a:r>
            <a:r>
              <a:rPr sz="1100" dirty="0">
                <a:latin typeface="Trebuchet MS"/>
                <a:cs typeface="Trebuchet MS"/>
              </a:rPr>
              <a:t>instance public  </a:t>
            </a:r>
            <a:r>
              <a:rPr sz="1100" b="1" spc="15" dirty="0">
                <a:latin typeface="Trebuchet MS"/>
                <a:cs typeface="Trebuchet MS"/>
              </a:rPr>
              <a:t>IPv4</a:t>
            </a:r>
            <a:r>
              <a:rPr sz="1100" b="1" spc="-60" dirty="0">
                <a:latin typeface="Trebuchet MS"/>
                <a:cs typeface="Trebuchet MS"/>
              </a:rPr>
              <a:t> </a:t>
            </a:r>
            <a:r>
              <a:rPr sz="1100" spc="10" dirty="0">
                <a:latin typeface="Trebuchet MS"/>
                <a:cs typeface="Trebuchet MS"/>
              </a:rPr>
              <a:t>address</a:t>
            </a:r>
            <a:r>
              <a:rPr sz="1100" spc="-60" dirty="0">
                <a:latin typeface="Trebuchet MS"/>
                <a:cs typeface="Trebuchet MS"/>
              </a:rPr>
              <a:t> </a:t>
            </a:r>
            <a:r>
              <a:rPr sz="1100" spc="-5" dirty="0">
                <a:latin typeface="Trebuchet MS"/>
                <a:cs typeface="Trebuchet MS"/>
              </a:rPr>
              <a:t>is</a:t>
            </a:r>
            <a:r>
              <a:rPr sz="1100" spc="-60" dirty="0">
                <a:latin typeface="Trebuchet MS"/>
                <a:cs typeface="Trebuchet MS"/>
              </a:rPr>
              <a:t> </a:t>
            </a:r>
            <a:r>
              <a:rPr sz="1100" spc="-5" dirty="0">
                <a:latin typeface="Trebuchet MS"/>
                <a:cs typeface="Trebuchet MS"/>
              </a:rPr>
              <a:t>released</a:t>
            </a:r>
            <a:r>
              <a:rPr sz="1100" spc="-60" dirty="0">
                <a:latin typeface="Trebuchet MS"/>
                <a:cs typeface="Trebuchet MS"/>
              </a:rPr>
              <a:t> </a:t>
            </a:r>
            <a:r>
              <a:rPr sz="1100" spc="25" dirty="0">
                <a:latin typeface="Trebuchet MS"/>
                <a:cs typeface="Trebuchet MS"/>
              </a:rPr>
              <a:t>and</a:t>
            </a:r>
            <a:r>
              <a:rPr sz="1100" spc="-60" dirty="0">
                <a:latin typeface="Trebuchet MS"/>
                <a:cs typeface="Trebuchet MS"/>
              </a:rPr>
              <a:t> </a:t>
            </a:r>
            <a:r>
              <a:rPr sz="1100" dirty="0">
                <a:latin typeface="Trebuchet MS"/>
                <a:cs typeface="Trebuchet MS"/>
              </a:rPr>
              <a:t>a  </a:t>
            </a:r>
            <a:r>
              <a:rPr sz="1100" spc="15" dirty="0">
                <a:latin typeface="Trebuchet MS"/>
                <a:cs typeface="Trebuchet MS"/>
              </a:rPr>
              <a:t>new </a:t>
            </a:r>
            <a:r>
              <a:rPr sz="1100" spc="5" dirty="0">
                <a:latin typeface="Trebuchet MS"/>
                <a:cs typeface="Trebuchet MS"/>
              </a:rPr>
              <a:t>pubic </a:t>
            </a:r>
            <a:r>
              <a:rPr sz="1100" spc="30" dirty="0">
                <a:latin typeface="Trebuchet MS"/>
                <a:cs typeface="Trebuchet MS"/>
              </a:rPr>
              <a:t>IPv4 </a:t>
            </a:r>
            <a:r>
              <a:rPr sz="1100" spc="10" dirty="0">
                <a:latin typeface="Trebuchet MS"/>
                <a:cs typeface="Trebuchet MS"/>
              </a:rPr>
              <a:t>address </a:t>
            </a:r>
            <a:r>
              <a:rPr sz="1100" spc="-5" dirty="0">
                <a:latin typeface="Trebuchet MS"/>
                <a:cs typeface="Trebuchet MS"/>
              </a:rPr>
              <a:t>is  </a:t>
            </a:r>
            <a:r>
              <a:rPr sz="1100" dirty="0">
                <a:latin typeface="Trebuchet MS"/>
                <a:cs typeface="Trebuchet MS"/>
              </a:rPr>
              <a:t>assigned.</a:t>
            </a:r>
          </a:p>
          <a:p>
            <a:pPr marL="110489" marR="414655">
              <a:lnSpc>
                <a:spcPct val="108200"/>
              </a:lnSpc>
              <a:spcBef>
                <a:spcPts val="795"/>
              </a:spcBef>
            </a:pPr>
            <a:r>
              <a:rPr sz="1100" spc="-5" dirty="0">
                <a:latin typeface="Trebuchet MS"/>
                <a:cs typeface="Trebuchet MS"/>
              </a:rPr>
              <a:t>However, </a:t>
            </a:r>
            <a:r>
              <a:rPr sz="1100" dirty="0">
                <a:latin typeface="Trebuchet MS"/>
                <a:cs typeface="Trebuchet MS"/>
              </a:rPr>
              <a:t>the </a:t>
            </a:r>
            <a:r>
              <a:rPr sz="1100" b="1" spc="-5" dirty="0">
                <a:latin typeface="Trebuchet MS"/>
                <a:cs typeface="Trebuchet MS"/>
              </a:rPr>
              <a:t>instance</a:t>
            </a:r>
            <a:r>
              <a:rPr sz="1100" b="1" spc="-200" dirty="0">
                <a:latin typeface="Trebuchet MS"/>
                <a:cs typeface="Trebuchet MS"/>
              </a:rPr>
              <a:t> </a:t>
            </a:r>
            <a:r>
              <a:rPr sz="1100" spc="-10" dirty="0">
                <a:latin typeface="Trebuchet MS"/>
                <a:cs typeface="Trebuchet MS"/>
              </a:rPr>
              <a:t>will  </a:t>
            </a:r>
            <a:r>
              <a:rPr sz="1100" spc="-30" dirty="0">
                <a:latin typeface="Trebuchet MS"/>
                <a:cs typeface="Trebuchet MS"/>
              </a:rPr>
              <a:t>retain:</a:t>
            </a:r>
            <a:endParaRPr sz="1100" dirty="0">
              <a:latin typeface="Trebuchet MS"/>
              <a:cs typeface="Trebuchet MS"/>
            </a:endParaRPr>
          </a:p>
          <a:p>
            <a:pPr marL="567690" marR="696595" indent="-228600">
              <a:lnSpc>
                <a:spcPct val="107300"/>
              </a:lnSpc>
              <a:spcBef>
                <a:spcPts val="840"/>
              </a:spcBef>
              <a:buFont typeface="Symbol"/>
              <a:buChar char=""/>
              <a:tabLst>
                <a:tab pos="567690" algn="l"/>
                <a:tab pos="568325" algn="l"/>
              </a:tabLst>
            </a:pPr>
            <a:r>
              <a:rPr sz="1100" dirty="0">
                <a:latin typeface="Trebuchet MS"/>
                <a:cs typeface="Trebuchet MS"/>
              </a:rPr>
              <a:t>Its </a:t>
            </a:r>
            <a:r>
              <a:rPr sz="1100" spc="-10" dirty="0">
                <a:latin typeface="Trebuchet MS"/>
                <a:cs typeface="Trebuchet MS"/>
              </a:rPr>
              <a:t>private</a:t>
            </a:r>
            <a:r>
              <a:rPr sz="1100" spc="-145" dirty="0">
                <a:latin typeface="Trebuchet MS"/>
                <a:cs typeface="Trebuchet MS"/>
              </a:rPr>
              <a:t> </a:t>
            </a:r>
            <a:r>
              <a:rPr sz="1100" spc="30" dirty="0">
                <a:latin typeface="Trebuchet MS"/>
                <a:cs typeface="Trebuchet MS"/>
              </a:rPr>
              <a:t>IPv4  </a:t>
            </a:r>
            <a:r>
              <a:rPr sz="1100" spc="5" dirty="0">
                <a:latin typeface="Trebuchet MS"/>
                <a:cs typeface="Trebuchet MS"/>
              </a:rPr>
              <a:t>addresses</a:t>
            </a:r>
            <a:endParaRPr sz="1100" dirty="0">
              <a:latin typeface="Trebuchet MS"/>
              <a:cs typeface="Trebuchet MS"/>
            </a:endParaRPr>
          </a:p>
          <a:p>
            <a:pPr marL="567690" indent="-229235">
              <a:lnSpc>
                <a:spcPct val="100000"/>
              </a:lnSpc>
              <a:spcBef>
                <a:spcPts val="145"/>
              </a:spcBef>
              <a:buFont typeface="Symbol"/>
              <a:buChar char=""/>
              <a:tabLst>
                <a:tab pos="567690" algn="l"/>
                <a:tab pos="568325" algn="l"/>
              </a:tabLst>
            </a:pPr>
            <a:r>
              <a:rPr sz="1100" spc="35" dirty="0">
                <a:latin typeface="Trebuchet MS"/>
                <a:cs typeface="Trebuchet MS"/>
              </a:rPr>
              <a:t>Any </a:t>
            </a:r>
            <a:r>
              <a:rPr sz="1100" spc="-10" dirty="0">
                <a:latin typeface="Trebuchet MS"/>
                <a:cs typeface="Trebuchet MS"/>
              </a:rPr>
              <a:t>Elastic </a:t>
            </a:r>
            <a:r>
              <a:rPr sz="1100" spc="20" dirty="0">
                <a:latin typeface="Trebuchet MS"/>
                <a:cs typeface="Trebuchet MS"/>
              </a:rPr>
              <a:t>IP</a:t>
            </a:r>
            <a:r>
              <a:rPr sz="1100" spc="-200" dirty="0">
                <a:latin typeface="Trebuchet MS"/>
                <a:cs typeface="Trebuchet MS"/>
              </a:rPr>
              <a:t> </a:t>
            </a:r>
            <a:r>
              <a:rPr sz="1100" spc="5" dirty="0">
                <a:latin typeface="Trebuchet MS"/>
                <a:cs typeface="Trebuchet MS"/>
              </a:rPr>
              <a:t>addresses</a:t>
            </a:r>
            <a:endParaRPr sz="1100" dirty="0">
              <a:latin typeface="Trebuchet MS"/>
              <a:cs typeface="Trebuchet MS"/>
            </a:endParaRPr>
          </a:p>
          <a:p>
            <a:pPr marL="567690" indent="-229235">
              <a:lnSpc>
                <a:spcPct val="100000"/>
              </a:lnSpc>
              <a:spcBef>
                <a:spcPts val="130"/>
              </a:spcBef>
              <a:buFont typeface="Symbol"/>
              <a:buChar char=""/>
              <a:tabLst>
                <a:tab pos="567690" algn="l"/>
                <a:tab pos="568325" algn="l"/>
              </a:tabLst>
            </a:pPr>
            <a:r>
              <a:rPr sz="1100" spc="35" dirty="0">
                <a:latin typeface="Trebuchet MS"/>
                <a:cs typeface="Trebuchet MS"/>
              </a:rPr>
              <a:t>Any </a:t>
            </a:r>
            <a:r>
              <a:rPr sz="1100" spc="30" dirty="0">
                <a:latin typeface="Trebuchet MS"/>
                <a:cs typeface="Trebuchet MS"/>
              </a:rPr>
              <a:t>IPv6</a:t>
            </a:r>
            <a:r>
              <a:rPr sz="1100" spc="-175" dirty="0">
                <a:latin typeface="Trebuchet MS"/>
                <a:cs typeface="Trebuchet MS"/>
              </a:rPr>
              <a:t> </a:t>
            </a:r>
            <a:r>
              <a:rPr sz="1100" spc="5" dirty="0">
                <a:latin typeface="Trebuchet MS"/>
                <a:cs typeface="Trebuchet MS"/>
              </a:rPr>
              <a:t>addresses</a:t>
            </a:r>
            <a:endParaRPr sz="1100" dirty="0">
              <a:latin typeface="Trebuchet MS"/>
              <a:cs typeface="Trebuchet MS"/>
            </a:endParaRPr>
          </a:p>
        </p:txBody>
      </p:sp>
      <p:sp>
        <p:nvSpPr>
          <p:cNvPr id="23" name="Footer Placeholder 3">
            <a:extLst>
              <a:ext uri="{FF2B5EF4-FFF2-40B4-BE49-F238E27FC236}">
                <a16:creationId xmlns:a16="http://schemas.microsoft.com/office/drawing/2014/main" id="{0693AE12-F199-A24E-AC85-E6645E3A297D}"/>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8</a:t>
            </a:fld>
            <a:endParaRPr lang="en-US"/>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9365" y="817879"/>
            <a:ext cx="4806950" cy="269240"/>
          </a:xfrm>
          <a:prstGeom prst="rect">
            <a:avLst/>
          </a:prstGeom>
        </p:spPr>
        <p:txBody>
          <a:bodyPr vert="horz" wrap="square" lIns="0" tIns="12065" rIns="0" bIns="0" rtlCol="0">
            <a:spAutoFit/>
          </a:bodyPr>
          <a:lstStyle/>
          <a:p>
            <a:pPr marL="12700">
              <a:lnSpc>
                <a:spcPct val="100000"/>
              </a:lnSpc>
              <a:spcBef>
                <a:spcPts val="95"/>
              </a:spcBef>
            </a:pPr>
            <a:r>
              <a:rPr sz="1600" spc="30" dirty="0">
                <a:solidFill>
                  <a:srgbClr val="262626"/>
                </a:solidFill>
                <a:latin typeface="Trebuchet MS"/>
                <a:cs typeface="Trebuchet MS"/>
              </a:rPr>
              <a:t>Launching</a:t>
            </a:r>
            <a:r>
              <a:rPr sz="1600" spc="-65" dirty="0">
                <a:solidFill>
                  <a:srgbClr val="262626"/>
                </a:solidFill>
                <a:latin typeface="Trebuchet MS"/>
                <a:cs typeface="Trebuchet MS"/>
              </a:rPr>
              <a:t> </a:t>
            </a:r>
            <a:r>
              <a:rPr sz="1600" spc="35" dirty="0">
                <a:solidFill>
                  <a:srgbClr val="262626"/>
                </a:solidFill>
                <a:latin typeface="Trebuchet MS"/>
                <a:cs typeface="Trebuchet MS"/>
              </a:rPr>
              <a:t>and</a:t>
            </a:r>
            <a:r>
              <a:rPr sz="1600" spc="-65" dirty="0">
                <a:solidFill>
                  <a:srgbClr val="262626"/>
                </a:solidFill>
                <a:latin typeface="Trebuchet MS"/>
                <a:cs typeface="Trebuchet MS"/>
              </a:rPr>
              <a:t> </a:t>
            </a:r>
            <a:r>
              <a:rPr sz="1600" spc="25" dirty="0">
                <a:solidFill>
                  <a:srgbClr val="262626"/>
                </a:solidFill>
                <a:latin typeface="Trebuchet MS"/>
                <a:cs typeface="Trebuchet MS"/>
              </a:rPr>
              <a:t>configuring</a:t>
            </a:r>
            <a:r>
              <a:rPr sz="1600" spc="-65" dirty="0">
                <a:solidFill>
                  <a:srgbClr val="262626"/>
                </a:solidFill>
                <a:latin typeface="Trebuchet MS"/>
                <a:cs typeface="Trebuchet MS"/>
              </a:rPr>
              <a:t> </a:t>
            </a:r>
            <a:r>
              <a:rPr sz="1600" spc="30" dirty="0">
                <a:solidFill>
                  <a:srgbClr val="262626"/>
                </a:solidFill>
                <a:latin typeface="Trebuchet MS"/>
                <a:cs typeface="Trebuchet MS"/>
              </a:rPr>
              <a:t>an</a:t>
            </a:r>
            <a:r>
              <a:rPr sz="1600" spc="-65" dirty="0">
                <a:solidFill>
                  <a:srgbClr val="262626"/>
                </a:solidFill>
                <a:latin typeface="Trebuchet MS"/>
                <a:cs typeface="Trebuchet MS"/>
              </a:rPr>
              <a:t> </a:t>
            </a:r>
            <a:r>
              <a:rPr sz="1600" spc="50" dirty="0">
                <a:solidFill>
                  <a:srgbClr val="262626"/>
                </a:solidFill>
                <a:latin typeface="Trebuchet MS"/>
                <a:cs typeface="Trebuchet MS"/>
              </a:rPr>
              <a:t>Amazon</a:t>
            </a:r>
            <a:r>
              <a:rPr sz="1600" spc="-65" dirty="0">
                <a:solidFill>
                  <a:srgbClr val="262626"/>
                </a:solidFill>
                <a:latin typeface="Trebuchet MS"/>
                <a:cs typeface="Trebuchet MS"/>
              </a:rPr>
              <a:t> </a:t>
            </a:r>
            <a:r>
              <a:rPr sz="1600" spc="45" dirty="0">
                <a:solidFill>
                  <a:srgbClr val="262626"/>
                </a:solidFill>
                <a:latin typeface="Trebuchet MS"/>
                <a:cs typeface="Trebuchet MS"/>
              </a:rPr>
              <a:t>EC2</a:t>
            </a:r>
            <a:r>
              <a:rPr sz="1600" spc="-65" dirty="0">
                <a:solidFill>
                  <a:srgbClr val="262626"/>
                </a:solidFill>
                <a:latin typeface="Trebuchet MS"/>
                <a:cs typeface="Trebuchet MS"/>
              </a:rPr>
              <a:t> </a:t>
            </a:r>
            <a:r>
              <a:rPr sz="1600" spc="5" dirty="0">
                <a:solidFill>
                  <a:srgbClr val="262626"/>
                </a:solidFill>
                <a:latin typeface="Trebuchet MS"/>
                <a:cs typeface="Trebuchet MS"/>
              </a:rPr>
              <a:t>Instance</a:t>
            </a:r>
            <a:endParaRPr sz="1600" dirty="0">
              <a:latin typeface="Trebuchet MS"/>
              <a:cs typeface="Trebuchet MS"/>
            </a:endParaRPr>
          </a:p>
        </p:txBody>
      </p:sp>
      <p:sp>
        <p:nvSpPr>
          <p:cNvPr id="4" name="object 4"/>
          <p:cNvSpPr/>
          <p:nvPr/>
        </p:nvSpPr>
        <p:spPr>
          <a:xfrm>
            <a:off x="522708" y="405223"/>
            <a:ext cx="2118154" cy="351017"/>
          </a:xfrm>
          <a:prstGeom prst="rect">
            <a:avLst/>
          </a:prstGeom>
          <a:blipFill>
            <a:blip r:embed="rId3" cstate="print"/>
            <a:stretch>
              <a:fillRect/>
            </a:stretch>
          </a:blipFill>
        </p:spPr>
        <p:txBody>
          <a:bodyPr wrap="square" lIns="0" tIns="0" rIns="0" bIns="0" rtlCol="0"/>
          <a:lstStyle/>
          <a:p>
            <a:endParaRPr dirty="0"/>
          </a:p>
        </p:txBody>
      </p:sp>
      <p:grpSp>
        <p:nvGrpSpPr>
          <p:cNvPr id="5" name="object 5"/>
          <p:cNvGrpSpPr/>
          <p:nvPr/>
        </p:nvGrpSpPr>
        <p:grpSpPr>
          <a:xfrm>
            <a:off x="-38100" y="111125"/>
            <a:ext cx="7433309" cy="1491615"/>
            <a:chOff x="-38100" y="111125"/>
            <a:chExt cx="7433309" cy="1491615"/>
          </a:xfrm>
        </p:grpSpPr>
        <p:sp>
          <p:nvSpPr>
            <p:cNvPr id="6" name="object 6"/>
            <p:cNvSpPr/>
            <p:nvPr/>
          </p:nvSpPr>
          <p:spPr>
            <a:xfrm>
              <a:off x="0" y="1275105"/>
              <a:ext cx="7357109" cy="0"/>
            </a:xfrm>
            <a:custGeom>
              <a:avLst/>
              <a:gdLst/>
              <a:ahLst/>
              <a:cxnLst/>
              <a:rect l="l" t="t" r="r" b="b"/>
              <a:pathLst>
                <a:path w="7357109">
                  <a:moveTo>
                    <a:pt x="0" y="0"/>
                  </a:moveTo>
                  <a:lnTo>
                    <a:pt x="6106160" y="0"/>
                  </a:lnTo>
                </a:path>
                <a:path w="7357109">
                  <a:moveTo>
                    <a:pt x="6887210" y="0"/>
                  </a:moveTo>
                  <a:lnTo>
                    <a:pt x="7357115" y="0"/>
                  </a:lnTo>
                </a:path>
              </a:pathLst>
            </a:custGeom>
            <a:ln w="76200">
              <a:solidFill>
                <a:srgbClr val="232F3E"/>
              </a:solidFill>
            </a:ln>
          </p:spPr>
          <p:txBody>
            <a:bodyPr wrap="square" lIns="0" tIns="0" rIns="0" bIns="0" rtlCol="0"/>
            <a:lstStyle/>
            <a:p>
              <a:endParaRPr dirty="0"/>
            </a:p>
          </p:txBody>
        </p:sp>
        <p:sp>
          <p:nvSpPr>
            <p:cNvPr id="7" name="object 7"/>
            <p:cNvSpPr/>
            <p:nvPr/>
          </p:nvSpPr>
          <p:spPr>
            <a:xfrm>
              <a:off x="6031865" y="111125"/>
              <a:ext cx="944244" cy="1491615"/>
            </a:xfrm>
            <a:custGeom>
              <a:avLst/>
              <a:gdLst/>
              <a:ahLst/>
              <a:cxnLst/>
              <a:rect l="l" t="t" r="r" b="b"/>
              <a:pathLst>
                <a:path w="944245" h="1491615">
                  <a:moveTo>
                    <a:pt x="786866" y="0"/>
                  </a:moveTo>
                  <a:lnTo>
                    <a:pt x="157378" y="0"/>
                  </a:lnTo>
                  <a:lnTo>
                    <a:pt x="107634" y="8023"/>
                  </a:lnTo>
                  <a:lnTo>
                    <a:pt x="64432" y="30364"/>
                  </a:lnTo>
                  <a:lnTo>
                    <a:pt x="30364" y="64432"/>
                  </a:lnTo>
                  <a:lnTo>
                    <a:pt x="8023" y="107634"/>
                  </a:lnTo>
                  <a:lnTo>
                    <a:pt x="0" y="157378"/>
                  </a:lnTo>
                  <a:lnTo>
                    <a:pt x="0" y="1334236"/>
                  </a:lnTo>
                  <a:lnTo>
                    <a:pt x="8023" y="1383980"/>
                  </a:lnTo>
                  <a:lnTo>
                    <a:pt x="30364" y="1427182"/>
                  </a:lnTo>
                  <a:lnTo>
                    <a:pt x="64432" y="1461250"/>
                  </a:lnTo>
                  <a:lnTo>
                    <a:pt x="107634" y="1483591"/>
                  </a:lnTo>
                  <a:lnTo>
                    <a:pt x="157378" y="1491615"/>
                  </a:lnTo>
                  <a:lnTo>
                    <a:pt x="786866" y="1491615"/>
                  </a:lnTo>
                  <a:lnTo>
                    <a:pt x="836610" y="1483591"/>
                  </a:lnTo>
                  <a:lnTo>
                    <a:pt x="879812" y="1461250"/>
                  </a:lnTo>
                  <a:lnTo>
                    <a:pt x="913880" y="1427182"/>
                  </a:lnTo>
                  <a:lnTo>
                    <a:pt x="936221" y="1383980"/>
                  </a:lnTo>
                  <a:lnTo>
                    <a:pt x="944244" y="1334236"/>
                  </a:lnTo>
                  <a:lnTo>
                    <a:pt x="944244" y="157378"/>
                  </a:lnTo>
                  <a:lnTo>
                    <a:pt x="936221" y="107634"/>
                  </a:lnTo>
                  <a:lnTo>
                    <a:pt x="913880" y="64432"/>
                  </a:lnTo>
                  <a:lnTo>
                    <a:pt x="879812" y="30364"/>
                  </a:lnTo>
                  <a:lnTo>
                    <a:pt x="836610" y="8023"/>
                  </a:lnTo>
                  <a:lnTo>
                    <a:pt x="786866" y="0"/>
                  </a:lnTo>
                  <a:close/>
                </a:path>
              </a:pathLst>
            </a:custGeom>
            <a:solidFill>
              <a:srgbClr val="FF9901"/>
            </a:solidFill>
          </p:spPr>
          <p:txBody>
            <a:bodyPr wrap="square" lIns="0" tIns="0" rIns="0" bIns="0" rtlCol="0"/>
            <a:lstStyle/>
            <a:p>
              <a:endParaRPr dirty="0"/>
            </a:p>
          </p:txBody>
        </p:sp>
        <p:sp>
          <p:nvSpPr>
            <p:cNvPr id="8" name="object 8"/>
            <p:cNvSpPr/>
            <p:nvPr/>
          </p:nvSpPr>
          <p:spPr>
            <a:xfrm>
              <a:off x="6106159" y="931544"/>
              <a:ext cx="781050" cy="577850"/>
            </a:xfrm>
            <a:custGeom>
              <a:avLst/>
              <a:gdLst/>
              <a:ahLst/>
              <a:cxnLst/>
              <a:rect l="l" t="t" r="r" b="b"/>
              <a:pathLst>
                <a:path w="781050" h="577850">
                  <a:moveTo>
                    <a:pt x="781049" y="0"/>
                  </a:moveTo>
                  <a:lnTo>
                    <a:pt x="0" y="0"/>
                  </a:lnTo>
                  <a:lnTo>
                    <a:pt x="0" y="577850"/>
                  </a:lnTo>
                  <a:lnTo>
                    <a:pt x="781049" y="577850"/>
                  </a:lnTo>
                  <a:lnTo>
                    <a:pt x="781049" y="0"/>
                  </a:lnTo>
                  <a:close/>
                </a:path>
              </a:pathLst>
            </a:custGeom>
            <a:solidFill>
              <a:srgbClr val="FF9900"/>
            </a:solidFill>
          </p:spPr>
          <p:txBody>
            <a:bodyPr wrap="square" lIns="0" tIns="0" rIns="0" bIns="0" rtlCol="0"/>
            <a:lstStyle/>
            <a:p>
              <a:endParaRPr dirty="0"/>
            </a:p>
          </p:txBody>
        </p:sp>
      </p:grpSp>
      <p:sp>
        <p:nvSpPr>
          <p:cNvPr id="9" name="object 9"/>
          <p:cNvSpPr txBox="1"/>
          <p:nvPr/>
        </p:nvSpPr>
        <p:spPr>
          <a:xfrm>
            <a:off x="6210645" y="1058671"/>
            <a:ext cx="573405" cy="408305"/>
          </a:xfrm>
          <a:prstGeom prst="rect">
            <a:avLst/>
          </a:prstGeom>
        </p:spPr>
        <p:txBody>
          <a:bodyPr vert="horz" wrap="square" lIns="0" tIns="27305" rIns="0" bIns="0" rtlCol="0">
            <a:spAutoFit/>
          </a:bodyPr>
          <a:lstStyle/>
          <a:p>
            <a:pPr marL="12700" marR="5080" indent="-635" algn="ctr">
              <a:lnSpc>
                <a:spcPct val="89400"/>
              </a:lnSpc>
              <a:spcBef>
                <a:spcPts val="215"/>
              </a:spcBef>
            </a:pPr>
            <a:r>
              <a:rPr sz="900" b="1" spc="15" dirty="0">
                <a:solidFill>
                  <a:srgbClr val="222A35"/>
                </a:solidFill>
                <a:latin typeface="Trebuchet MS"/>
                <a:cs typeface="Trebuchet MS"/>
              </a:rPr>
              <a:t>ELASTIC  </a:t>
            </a:r>
            <a:r>
              <a:rPr sz="900" b="1" spc="35" dirty="0">
                <a:solidFill>
                  <a:srgbClr val="222A35"/>
                </a:solidFill>
                <a:latin typeface="Trebuchet MS"/>
                <a:cs typeface="Trebuchet MS"/>
              </a:rPr>
              <a:t>CLOUD  COMPUTE</a:t>
            </a:r>
            <a:endParaRPr sz="900" dirty="0">
              <a:latin typeface="Trebuchet MS"/>
              <a:cs typeface="Trebuchet MS"/>
            </a:endParaRPr>
          </a:p>
        </p:txBody>
      </p:sp>
      <p:sp>
        <p:nvSpPr>
          <p:cNvPr id="10" name="object 10"/>
          <p:cNvSpPr/>
          <p:nvPr/>
        </p:nvSpPr>
        <p:spPr>
          <a:xfrm>
            <a:off x="6149340" y="197485"/>
            <a:ext cx="715644" cy="715645"/>
          </a:xfrm>
          <a:prstGeom prst="rect">
            <a:avLst/>
          </a:prstGeom>
          <a:blipFill>
            <a:blip r:embed="rId4" cstate="print"/>
            <a:stretch>
              <a:fillRect/>
            </a:stretch>
          </a:blipFill>
        </p:spPr>
        <p:txBody>
          <a:bodyPr wrap="square" lIns="0" tIns="0" rIns="0" bIns="0" rtlCol="0"/>
          <a:lstStyle/>
          <a:p>
            <a:endParaRPr dirty="0"/>
          </a:p>
        </p:txBody>
      </p:sp>
      <p:sp>
        <p:nvSpPr>
          <p:cNvPr id="11" name="object 11"/>
          <p:cNvSpPr txBox="1"/>
          <p:nvPr/>
        </p:nvSpPr>
        <p:spPr>
          <a:xfrm>
            <a:off x="499365" y="6276847"/>
            <a:ext cx="6529070" cy="2028825"/>
          </a:xfrm>
          <a:prstGeom prst="rect">
            <a:avLst/>
          </a:prstGeom>
        </p:spPr>
        <p:txBody>
          <a:bodyPr vert="horz" wrap="square" lIns="0" tIns="13335" rIns="0" bIns="0" rtlCol="0">
            <a:spAutoFit/>
          </a:bodyPr>
          <a:lstStyle/>
          <a:p>
            <a:pPr marL="12700">
              <a:lnSpc>
                <a:spcPct val="100000"/>
              </a:lnSpc>
              <a:spcBef>
                <a:spcPts val="105"/>
              </a:spcBef>
            </a:pPr>
            <a:r>
              <a:rPr sz="1400" b="1" spc="-5" dirty="0">
                <a:latin typeface="Arial"/>
                <a:cs typeface="Arial"/>
              </a:rPr>
              <a:t>Let’s</a:t>
            </a:r>
            <a:r>
              <a:rPr sz="1400" b="1" spc="-10" dirty="0">
                <a:latin typeface="Arial"/>
                <a:cs typeface="Arial"/>
              </a:rPr>
              <a:t> </a:t>
            </a:r>
            <a:r>
              <a:rPr sz="1400" b="1" spc="-5" dirty="0">
                <a:latin typeface="Arial"/>
                <a:cs typeface="Arial"/>
              </a:rPr>
              <a:t>review</a:t>
            </a:r>
            <a:endParaRPr sz="1400" dirty="0">
              <a:latin typeface="Arial"/>
              <a:cs typeface="Arial"/>
            </a:endParaRPr>
          </a:p>
          <a:p>
            <a:pPr marL="12700" marR="5080">
              <a:lnSpc>
                <a:spcPct val="102699"/>
              </a:lnSpc>
              <a:spcBef>
                <a:spcPts val="850"/>
              </a:spcBef>
            </a:pPr>
            <a:r>
              <a:rPr sz="1100" spc="-5" dirty="0">
                <a:latin typeface="Arial"/>
                <a:cs typeface="Arial"/>
              </a:rPr>
              <a:t>You have completed the activity and successfully launched and configured an Amazon EC2 webserver to  host your team’s product. Looking forward, think about the types of steps you might take</a:t>
            </a:r>
            <a:r>
              <a:rPr sz="1100" spc="50" dirty="0">
                <a:latin typeface="Arial"/>
                <a:cs typeface="Arial"/>
              </a:rPr>
              <a:t> </a:t>
            </a:r>
            <a:r>
              <a:rPr sz="1100" spc="-5" dirty="0">
                <a:latin typeface="Arial"/>
                <a:cs typeface="Arial"/>
              </a:rPr>
              <a:t>next.</a:t>
            </a:r>
            <a:endParaRPr sz="1100" dirty="0">
              <a:latin typeface="Arial"/>
              <a:cs typeface="Arial"/>
            </a:endParaRPr>
          </a:p>
          <a:p>
            <a:pPr marL="12700">
              <a:lnSpc>
                <a:spcPct val="100000"/>
              </a:lnSpc>
              <a:spcBef>
                <a:spcPts val="840"/>
              </a:spcBef>
            </a:pPr>
            <a:r>
              <a:rPr sz="1100" spc="-5" dirty="0">
                <a:latin typeface="Arial"/>
                <a:cs typeface="Arial"/>
              </a:rPr>
              <a:t>In this activity,</a:t>
            </a:r>
            <a:r>
              <a:rPr sz="1100" spc="-10" dirty="0">
                <a:latin typeface="Arial"/>
                <a:cs typeface="Arial"/>
              </a:rPr>
              <a:t> </a:t>
            </a:r>
            <a:r>
              <a:rPr sz="1100" spc="-5" dirty="0">
                <a:latin typeface="Arial"/>
                <a:cs typeface="Arial"/>
              </a:rPr>
              <a:t>you:</a:t>
            </a:r>
            <a:endParaRPr sz="1100" dirty="0">
              <a:latin typeface="Arial"/>
              <a:cs typeface="Arial"/>
            </a:endParaRPr>
          </a:p>
          <a:p>
            <a:pPr marL="469900" indent="-229235">
              <a:lnSpc>
                <a:spcPct val="100000"/>
              </a:lnSpc>
              <a:spcBef>
                <a:spcPts val="925"/>
              </a:spcBef>
              <a:buFont typeface="Symbol"/>
              <a:buChar char=""/>
              <a:tabLst>
                <a:tab pos="469265" algn="l"/>
                <a:tab pos="469900" algn="l"/>
              </a:tabLst>
            </a:pPr>
            <a:r>
              <a:rPr sz="1100" spc="-5" dirty="0">
                <a:latin typeface="Arial"/>
                <a:cs typeface="Arial"/>
              </a:rPr>
              <a:t>Launched an Amazon EC2 instance</a:t>
            </a:r>
            <a:endParaRPr sz="1100" dirty="0">
              <a:latin typeface="Arial"/>
              <a:cs typeface="Arial"/>
            </a:endParaRPr>
          </a:p>
          <a:p>
            <a:pPr marL="469900" indent="-229235">
              <a:lnSpc>
                <a:spcPct val="100000"/>
              </a:lnSpc>
              <a:spcBef>
                <a:spcPts val="204"/>
              </a:spcBef>
              <a:buFont typeface="Symbol"/>
              <a:buChar char=""/>
              <a:tabLst>
                <a:tab pos="469265" algn="l"/>
                <a:tab pos="469900" algn="l"/>
              </a:tabLst>
            </a:pPr>
            <a:r>
              <a:rPr sz="1100" spc="-5" dirty="0">
                <a:latin typeface="Arial"/>
                <a:cs typeface="Arial"/>
              </a:rPr>
              <a:t>Created user data (bootstrapping) instructions for your Amazon EC2</a:t>
            </a:r>
            <a:r>
              <a:rPr sz="1100" spc="5" dirty="0">
                <a:latin typeface="Arial"/>
                <a:cs typeface="Arial"/>
              </a:rPr>
              <a:t> </a:t>
            </a:r>
            <a:r>
              <a:rPr sz="1100" spc="-5" dirty="0">
                <a:latin typeface="Arial"/>
                <a:cs typeface="Arial"/>
              </a:rPr>
              <a:t>instance</a:t>
            </a:r>
            <a:endParaRPr sz="1100" dirty="0">
              <a:latin typeface="Arial"/>
              <a:cs typeface="Arial"/>
            </a:endParaRPr>
          </a:p>
          <a:p>
            <a:pPr marL="469900" indent="-229235">
              <a:lnSpc>
                <a:spcPct val="100000"/>
              </a:lnSpc>
              <a:spcBef>
                <a:spcPts val="200"/>
              </a:spcBef>
              <a:buFont typeface="Symbol"/>
              <a:buChar char=""/>
              <a:tabLst>
                <a:tab pos="469265" algn="l"/>
                <a:tab pos="469900" algn="l"/>
              </a:tabLst>
            </a:pPr>
            <a:r>
              <a:rPr sz="1100" spc="-5" dirty="0">
                <a:latin typeface="Arial"/>
                <a:cs typeface="Arial"/>
              </a:rPr>
              <a:t>Configured security group</a:t>
            </a:r>
            <a:r>
              <a:rPr sz="1100" spc="-10" dirty="0">
                <a:latin typeface="Arial"/>
                <a:cs typeface="Arial"/>
              </a:rPr>
              <a:t> </a:t>
            </a:r>
            <a:r>
              <a:rPr sz="1100" spc="-5" dirty="0">
                <a:latin typeface="Arial"/>
                <a:cs typeface="Arial"/>
              </a:rPr>
              <a:t>settings</a:t>
            </a:r>
            <a:endParaRPr sz="1100" dirty="0">
              <a:latin typeface="Arial"/>
              <a:cs typeface="Arial"/>
            </a:endParaRPr>
          </a:p>
          <a:p>
            <a:pPr marL="469900" indent="-229235">
              <a:lnSpc>
                <a:spcPct val="100000"/>
              </a:lnSpc>
              <a:spcBef>
                <a:spcPts val="219"/>
              </a:spcBef>
              <a:buFont typeface="Symbol"/>
              <a:buChar char=""/>
              <a:tabLst>
                <a:tab pos="469265" algn="l"/>
                <a:tab pos="469900" algn="l"/>
              </a:tabLst>
            </a:pPr>
            <a:r>
              <a:rPr sz="1100" spc="-5" dirty="0">
                <a:latin typeface="Arial"/>
                <a:cs typeface="Arial"/>
              </a:rPr>
              <a:t>Resized an existing Amazon EC2</a:t>
            </a:r>
            <a:r>
              <a:rPr sz="1100" spc="-10" dirty="0">
                <a:latin typeface="Arial"/>
                <a:cs typeface="Arial"/>
              </a:rPr>
              <a:t> </a:t>
            </a:r>
            <a:r>
              <a:rPr sz="1100" spc="-5" dirty="0">
                <a:latin typeface="Arial"/>
                <a:cs typeface="Arial"/>
              </a:rPr>
              <a:t>instance</a:t>
            </a:r>
            <a:endParaRPr sz="1100" dirty="0">
              <a:latin typeface="Arial"/>
              <a:cs typeface="Arial"/>
            </a:endParaRPr>
          </a:p>
          <a:p>
            <a:pPr marL="469900" indent="-229235">
              <a:lnSpc>
                <a:spcPct val="100000"/>
              </a:lnSpc>
              <a:spcBef>
                <a:spcPts val="215"/>
              </a:spcBef>
              <a:buFont typeface="Symbol"/>
              <a:buChar char=""/>
              <a:tabLst>
                <a:tab pos="469265" algn="l"/>
                <a:tab pos="469900" algn="l"/>
              </a:tabLst>
            </a:pPr>
            <a:r>
              <a:rPr sz="1100" spc="-5" dirty="0">
                <a:latin typeface="Arial"/>
                <a:cs typeface="Arial"/>
              </a:rPr>
              <a:t>Demonstrated ways to minimize</a:t>
            </a:r>
            <a:r>
              <a:rPr sz="1100" spc="-10" dirty="0">
                <a:latin typeface="Arial"/>
                <a:cs typeface="Arial"/>
              </a:rPr>
              <a:t> </a:t>
            </a:r>
            <a:r>
              <a:rPr sz="1100" spc="-5" dirty="0">
                <a:latin typeface="Arial"/>
                <a:cs typeface="Arial"/>
              </a:rPr>
              <a:t>cost</a:t>
            </a:r>
            <a:endParaRPr sz="1100" dirty="0">
              <a:latin typeface="Arial"/>
              <a:cs typeface="Arial"/>
            </a:endParaRPr>
          </a:p>
        </p:txBody>
      </p:sp>
      <p:sp>
        <p:nvSpPr>
          <p:cNvPr id="12" name="object 12"/>
          <p:cNvSpPr/>
          <p:nvPr/>
        </p:nvSpPr>
        <p:spPr>
          <a:xfrm>
            <a:off x="524511" y="1669262"/>
            <a:ext cx="6560184" cy="2760345"/>
          </a:xfrm>
          <a:custGeom>
            <a:avLst/>
            <a:gdLst/>
            <a:ahLst/>
            <a:cxnLst/>
            <a:rect l="l" t="t" r="r" b="b"/>
            <a:pathLst>
              <a:path w="6560184" h="2760345">
                <a:moveTo>
                  <a:pt x="460067" y="0"/>
                </a:moveTo>
                <a:lnTo>
                  <a:pt x="6560183" y="0"/>
                </a:lnTo>
                <a:lnTo>
                  <a:pt x="6560183" y="2300281"/>
                </a:lnTo>
                <a:lnTo>
                  <a:pt x="6557808" y="2347320"/>
                </a:lnTo>
                <a:lnTo>
                  <a:pt x="6550837" y="2393001"/>
                </a:lnTo>
                <a:lnTo>
                  <a:pt x="6539500" y="2437091"/>
                </a:lnTo>
                <a:lnTo>
                  <a:pt x="6524030" y="2479360"/>
                </a:lnTo>
                <a:lnTo>
                  <a:pt x="6504658" y="2519575"/>
                </a:lnTo>
                <a:lnTo>
                  <a:pt x="6481614" y="2557507"/>
                </a:lnTo>
                <a:lnTo>
                  <a:pt x="6455130" y="2592924"/>
                </a:lnTo>
                <a:lnTo>
                  <a:pt x="6425437" y="2625595"/>
                </a:lnTo>
                <a:lnTo>
                  <a:pt x="6392766" y="2655288"/>
                </a:lnTo>
                <a:lnTo>
                  <a:pt x="6357350" y="2681772"/>
                </a:lnTo>
                <a:lnTo>
                  <a:pt x="6319418" y="2704815"/>
                </a:lnTo>
                <a:lnTo>
                  <a:pt x="6279202" y="2724188"/>
                </a:lnTo>
                <a:lnTo>
                  <a:pt x="6236933" y="2739658"/>
                </a:lnTo>
                <a:lnTo>
                  <a:pt x="6192843" y="2750995"/>
                </a:lnTo>
                <a:lnTo>
                  <a:pt x="6147162" y="2757966"/>
                </a:lnTo>
                <a:lnTo>
                  <a:pt x="6100123" y="2760341"/>
                </a:lnTo>
                <a:lnTo>
                  <a:pt x="0" y="2760341"/>
                </a:lnTo>
                <a:lnTo>
                  <a:pt x="0" y="460067"/>
                </a:lnTo>
                <a:lnTo>
                  <a:pt x="2375" y="413028"/>
                </a:lnTo>
                <a:lnTo>
                  <a:pt x="9346" y="367347"/>
                </a:lnTo>
                <a:lnTo>
                  <a:pt x="20683" y="323257"/>
                </a:lnTo>
                <a:lnTo>
                  <a:pt x="36154" y="280988"/>
                </a:lnTo>
                <a:lnTo>
                  <a:pt x="55527" y="240771"/>
                </a:lnTo>
                <a:lnTo>
                  <a:pt x="78572" y="202839"/>
                </a:lnTo>
                <a:lnTo>
                  <a:pt x="105056" y="167421"/>
                </a:lnTo>
                <a:lnTo>
                  <a:pt x="134750" y="134750"/>
                </a:lnTo>
                <a:lnTo>
                  <a:pt x="167421" y="105056"/>
                </a:lnTo>
                <a:lnTo>
                  <a:pt x="202839" y="78572"/>
                </a:lnTo>
                <a:lnTo>
                  <a:pt x="240771" y="55527"/>
                </a:lnTo>
                <a:lnTo>
                  <a:pt x="280988" y="36154"/>
                </a:lnTo>
                <a:lnTo>
                  <a:pt x="323257" y="20683"/>
                </a:lnTo>
                <a:lnTo>
                  <a:pt x="367347" y="9346"/>
                </a:lnTo>
                <a:lnTo>
                  <a:pt x="413028" y="2375"/>
                </a:lnTo>
                <a:lnTo>
                  <a:pt x="460067" y="0"/>
                </a:lnTo>
                <a:close/>
              </a:path>
            </a:pathLst>
          </a:custGeom>
          <a:ln w="19050">
            <a:solidFill>
              <a:srgbClr val="00B0F0"/>
            </a:solidFill>
          </a:ln>
        </p:spPr>
        <p:txBody>
          <a:bodyPr wrap="square" lIns="0" tIns="0" rIns="0" bIns="0" rtlCol="0"/>
          <a:lstStyle/>
          <a:p>
            <a:endParaRPr dirty="0"/>
          </a:p>
        </p:txBody>
      </p:sp>
      <p:sp>
        <p:nvSpPr>
          <p:cNvPr id="13" name="object 13"/>
          <p:cNvSpPr txBox="1"/>
          <p:nvPr/>
        </p:nvSpPr>
        <p:spPr>
          <a:xfrm>
            <a:off x="747774" y="2562859"/>
            <a:ext cx="6105525" cy="1697355"/>
          </a:xfrm>
          <a:prstGeom prst="rect">
            <a:avLst/>
          </a:prstGeom>
        </p:spPr>
        <p:txBody>
          <a:bodyPr vert="horz" wrap="square" lIns="0" tIns="9525" rIns="0" bIns="0" rtlCol="0">
            <a:spAutoFit/>
          </a:bodyPr>
          <a:lstStyle/>
          <a:p>
            <a:pPr marL="12700" marR="286385">
              <a:lnSpc>
                <a:spcPct val="101699"/>
              </a:lnSpc>
              <a:spcBef>
                <a:spcPts val="75"/>
              </a:spcBef>
            </a:pPr>
            <a:r>
              <a:rPr sz="1200" spc="-5" dirty="0">
                <a:latin typeface="Carlito"/>
                <a:cs typeface="Carlito"/>
              </a:rPr>
              <a:t>You </a:t>
            </a:r>
            <a:r>
              <a:rPr sz="1200" dirty="0">
                <a:latin typeface="Carlito"/>
                <a:cs typeface="Carlito"/>
              </a:rPr>
              <a:t>can resize an instance </a:t>
            </a:r>
            <a:r>
              <a:rPr sz="1200" spc="-5" dirty="0">
                <a:latin typeface="Carlito"/>
                <a:cs typeface="Carlito"/>
              </a:rPr>
              <a:t>only </a:t>
            </a:r>
            <a:r>
              <a:rPr sz="1200" dirty="0">
                <a:latin typeface="Carlito"/>
                <a:cs typeface="Carlito"/>
              </a:rPr>
              <a:t>if its current instance </a:t>
            </a:r>
            <a:r>
              <a:rPr sz="1200" spc="-5" dirty="0">
                <a:latin typeface="Carlito"/>
                <a:cs typeface="Carlito"/>
              </a:rPr>
              <a:t>type </a:t>
            </a:r>
            <a:r>
              <a:rPr sz="1200" dirty="0">
                <a:latin typeface="Carlito"/>
                <a:cs typeface="Carlito"/>
              </a:rPr>
              <a:t>and the new instance </a:t>
            </a:r>
            <a:r>
              <a:rPr sz="1200" spc="-5" dirty="0">
                <a:latin typeface="Carlito"/>
                <a:cs typeface="Carlito"/>
              </a:rPr>
              <a:t>type </a:t>
            </a:r>
            <a:r>
              <a:rPr sz="1200" dirty="0">
                <a:latin typeface="Carlito"/>
                <a:cs typeface="Carlito"/>
              </a:rPr>
              <a:t>that </a:t>
            </a:r>
            <a:r>
              <a:rPr sz="1200" spc="-5" dirty="0">
                <a:latin typeface="Carlito"/>
                <a:cs typeface="Carlito"/>
              </a:rPr>
              <a:t>you  want are compatible </a:t>
            </a:r>
            <a:r>
              <a:rPr sz="1200" dirty="0">
                <a:latin typeface="Carlito"/>
                <a:cs typeface="Carlito"/>
              </a:rPr>
              <a:t>in the </a:t>
            </a:r>
            <a:r>
              <a:rPr sz="1200" spc="-5" dirty="0">
                <a:latin typeface="Carlito"/>
                <a:cs typeface="Carlito"/>
              </a:rPr>
              <a:t>following</a:t>
            </a:r>
            <a:r>
              <a:rPr sz="1200" spc="15" dirty="0">
                <a:latin typeface="Carlito"/>
                <a:cs typeface="Carlito"/>
              </a:rPr>
              <a:t> </a:t>
            </a:r>
            <a:r>
              <a:rPr sz="1200" spc="-5" dirty="0">
                <a:latin typeface="Carlito"/>
                <a:cs typeface="Carlito"/>
              </a:rPr>
              <a:t>ways:</a:t>
            </a:r>
            <a:endParaRPr sz="1200" dirty="0">
              <a:latin typeface="Carlito"/>
              <a:cs typeface="Carlito"/>
            </a:endParaRPr>
          </a:p>
          <a:p>
            <a:pPr marL="469900" indent="-457200">
              <a:lnSpc>
                <a:spcPct val="100000"/>
              </a:lnSpc>
              <a:spcBef>
                <a:spcPts val="25"/>
              </a:spcBef>
              <a:buFont typeface="Carlito"/>
              <a:buChar char="•"/>
              <a:tabLst>
                <a:tab pos="469265" algn="l"/>
                <a:tab pos="469900" algn="l"/>
              </a:tabLst>
            </a:pPr>
            <a:r>
              <a:rPr sz="1200" b="1" spc="-5" dirty="0">
                <a:latin typeface="Carlito"/>
                <a:cs typeface="Carlito"/>
              </a:rPr>
              <a:t>Virtualization type</a:t>
            </a:r>
            <a:r>
              <a:rPr sz="1200" spc="-5" dirty="0">
                <a:latin typeface="Carlito"/>
                <a:cs typeface="Carlito"/>
              </a:rPr>
              <a:t>: </a:t>
            </a:r>
            <a:r>
              <a:rPr sz="1200" dirty="0">
                <a:latin typeface="Carlito"/>
                <a:cs typeface="Carlito"/>
              </a:rPr>
              <a:t>Linux AMIs use </a:t>
            </a:r>
            <a:r>
              <a:rPr sz="1200" spc="-5" dirty="0">
                <a:latin typeface="Carlito"/>
                <a:cs typeface="Carlito"/>
              </a:rPr>
              <a:t>one of two types of virtualization—paravirtual </a:t>
            </a:r>
            <a:r>
              <a:rPr sz="1200" dirty="0">
                <a:latin typeface="Carlito"/>
                <a:cs typeface="Carlito"/>
              </a:rPr>
              <a:t>(PV)</a:t>
            </a:r>
            <a:r>
              <a:rPr sz="1200" spc="105" dirty="0">
                <a:latin typeface="Carlito"/>
                <a:cs typeface="Carlito"/>
              </a:rPr>
              <a:t> </a:t>
            </a:r>
            <a:r>
              <a:rPr sz="1200" spc="-5" dirty="0">
                <a:latin typeface="Carlito"/>
                <a:cs typeface="Carlito"/>
              </a:rPr>
              <a:t>or</a:t>
            </a:r>
            <a:endParaRPr sz="1200" dirty="0">
              <a:latin typeface="Carlito"/>
              <a:cs typeface="Carlito"/>
            </a:endParaRPr>
          </a:p>
          <a:p>
            <a:pPr marL="12700" marR="5080" algn="just">
              <a:lnSpc>
                <a:spcPct val="101699"/>
              </a:lnSpc>
              <a:spcBef>
                <a:spcPts val="10"/>
              </a:spcBef>
            </a:pPr>
            <a:r>
              <a:rPr sz="1200" spc="-5" dirty="0">
                <a:latin typeface="Carlito"/>
                <a:cs typeface="Carlito"/>
              </a:rPr>
              <a:t>hardware </a:t>
            </a:r>
            <a:r>
              <a:rPr sz="1200" dirty="0">
                <a:latin typeface="Carlito"/>
                <a:cs typeface="Carlito"/>
              </a:rPr>
              <a:t>virtual </a:t>
            </a:r>
            <a:r>
              <a:rPr sz="1200" spc="-5" dirty="0">
                <a:latin typeface="Carlito"/>
                <a:cs typeface="Carlito"/>
              </a:rPr>
              <a:t>machine (HVM). You </a:t>
            </a:r>
            <a:r>
              <a:rPr sz="1200" dirty="0">
                <a:latin typeface="Carlito"/>
                <a:cs typeface="Carlito"/>
              </a:rPr>
              <a:t>can't resize an instance that </a:t>
            </a:r>
            <a:r>
              <a:rPr sz="1200" spc="-5" dirty="0">
                <a:latin typeface="Carlito"/>
                <a:cs typeface="Carlito"/>
              </a:rPr>
              <a:t>was </a:t>
            </a:r>
            <a:r>
              <a:rPr sz="1200" dirty="0">
                <a:latin typeface="Carlito"/>
                <a:cs typeface="Carlito"/>
              </a:rPr>
              <a:t>launched </a:t>
            </a:r>
            <a:r>
              <a:rPr sz="1200" spc="-5" dirty="0">
                <a:latin typeface="Carlito"/>
                <a:cs typeface="Carlito"/>
              </a:rPr>
              <a:t>from </a:t>
            </a:r>
            <a:r>
              <a:rPr sz="1200" dirty="0">
                <a:latin typeface="Carlito"/>
                <a:cs typeface="Carlito"/>
              </a:rPr>
              <a:t>a PV AMI to  an instance </a:t>
            </a:r>
            <a:r>
              <a:rPr sz="1200" spc="-5" dirty="0">
                <a:latin typeface="Carlito"/>
                <a:cs typeface="Carlito"/>
              </a:rPr>
              <a:t>type </a:t>
            </a:r>
            <a:r>
              <a:rPr sz="1200" dirty="0">
                <a:latin typeface="Carlito"/>
                <a:cs typeface="Carlito"/>
              </a:rPr>
              <a:t>that is </a:t>
            </a:r>
            <a:r>
              <a:rPr sz="1200" spc="-5" dirty="0">
                <a:latin typeface="Carlito"/>
                <a:cs typeface="Carlito"/>
              </a:rPr>
              <a:t>HVM only. </a:t>
            </a:r>
            <a:r>
              <a:rPr sz="1200" dirty="0">
                <a:latin typeface="Carlito"/>
                <a:cs typeface="Carlito"/>
              </a:rPr>
              <a:t>Check </a:t>
            </a:r>
            <a:r>
              <a:rPr sz="1200" spc="-5" dirty="0">
                <a:latin typeface="Carlito"/>
                <a:cs typeface="Carlito"/>
              </a:rPr>
              <a:t>your </a:t>
            </a:r>
            <a:r>
              <a:rPr sz="1200" dirty="0">
                <a:latin typeface="Carlito"/>
                <a:cs typeface="Carlito"/>
              </a:rPr>
              <a:t>instance </a:t>
            </a:r>
            <a:r>
              <a:rPr sz="1200" spc="-5" dirty="0">
                <a:latin typeface="Carlito"/>
                <a:cs typeface="Carlito"/>
              </a:rPr>
              <a:t>type </a:t>
            </a:r>
            <a:r>
              <a:rPr sz="1200" dirty="0">
                <a:latin typeface="Carlito"/>
                <a:cs typeface="Carlito"/>
              </a:rPr>
              <a:t>in the instance </a:t>
            </a:r>
            <a:r>
              <a:rPr sz="1200" b="1" spc="-5" dirty="0">
                <a:latin typeface="Carlito"/>
                <a:cs typeface="Carlito"/>
              </a:rPr>
              <a:t>Description </a:t>
            </a:r>
            <a:r>
              <a:rPr sz="1200" dirty="0">
                <a:latin typeface="Carlito"/>
                <a:cs typeface="Carlito"/>
              </a:rPr>
              <a:t>tab under  </a:t>
            </a:r>
            <a:r>
              <a:rPr sz="1200" b="1" spc="-5" dirty="0">
                <a:latin typeface="Carlito"/>
                <a:cs typeface="Carlito"/>
              </a:rPr>
              <a:t>Virtualization</a:t>
            </a:r>
            <a:r>
              <a:rPr sz="1200" spc="-5" dirty="0">
                <a:latin typeface="Carlito"/>
                <a:cs typeface="Carlito"/>
              </a:rPr>
              <a:t>.</a:t>
            </a:r>
            <a:endParaRPr sz="1200" dirty="0">
              <a:latin typeface="Carlito"/>
              <a:cs typeface="Carlito"/>
            </a:endParaRPr>
          </a:p>
          <a:p>
            <a:pPr marL="12700" marR="434340" algn="just">
              <a:lnSpc>
                <a:spcPct val="101699"/>
              </a:lnSpc>
              <a:buFont typeface="Carlito"/>
              <a:buChar char="•"/>
              <a:tabLst>
                <a:tab pos="469265" algn="l"/>
                <a:tab pos="469900" algn="l"/>
              </a:tabLst>
            </a:pPr>
            <a:r>
              <a:rPr sz="1200" b="1" dirty="0">
                <a:latin typeface="Carlito"/>
                <a:cs typeface="Carlito"/>
              </a:rPr>
              <a:t>Architecture: </a:t>
            </a:r>
            <a:r>
              <a:rPr sz="1200" dirty="0">
                <a:latin typeface="Carlito"/>
                <a:cs typeface="Carlito"/>
              </a:rPr>
              <a:t>Amazon </a:t>
            </a:r>
            <a:r>
              <a:rPr sz="1200" spc="-5" dirty="0">
                <a:latin typeface="Carlito"/>
                <a:cs typeface="Carlito"/>
              </a:rPr>
              <a:t>Machine Images </a:t>
            </a:r>
            <a:r>
              <a:rPr sz="1200" dirty="0">
                <a:latin typeface="Carlito"/>
                <a:cs typeface="Carlito"/>
              </a:rPr>
              <a:t>(AMIs) </a:t>
            </a:r>
            <a:r>
              <a:rPr sz="1200" spc="-5" dirty="0">
                <a:latin typeface="Carlito"/>
                <a:cs typeface="Carlito"/>
              </a:rPr>
              <a:t>are specific </a:t>
            </a:r>
            <a:r>
              <a:rPr sz="1200" dirty="0">
                <a:latin typeface="Carlito"/>
                <a:cs typeface="Carlito"/>
              </a:rPr>
              <a:t>to the </a:t>
            </a:r>
            <a:r>
              <a:rPr sz="1200" spc="-5" dirty="0">
                <a:latin typeface="Carlito"/>
                <a:cs typeface="Carlito"/>
              </a:rPr>
              <a:t>architecture of </a:t>
            </a:r>
            <a:r>
              <a:rPr sz="1200" dirty="0">
                <a:latin typeface="Carlito"/>
                <a:cs typeface="Carlito"/>
              </a:rPr>
              <a:t>the  </a:t>
            </a:r>
            <a:r>
              <a:rPr sz="1200" spc="-5" dirty="0">
                <a:latin typeface="Carlito"/>
                <a:cs typeface="Carlito"/>
              </a:rPr>
              <a:t>processor, </a:t>
            </a:r>
            <a:r>
              <a:rPr sz="1200" dirty="0">
                <a:latin typeface="Carlito"/>
                <a:cs typeface="Carlito"/>
              </a:rPr>
              <a:t>so </a:t>
            </a:r>
            <a:r>
              <a:rPr sz="1200" spc="-5" dirty="0">
                <a:latin typeface="Carlito"/>
                <a:cs typeface="Carlito"/>
              </a:rPr>
              <a:t>you </a:t>
            </a:r>
            <a:r>
              <a:rPr sz="1200" dirty="0">
                <a:latin typeface="Carlito"/>
                <a:cs typeface="Carlito"/>
              </a:rPr>
              <a:t>must select an instance </a:t>
            </a:r>
            <a:r>
              <a:rPr sz="1200" spc="-5" dirty="0">
                <a:latin typeface="Carlito"/>
                <a:cs typeface="Carlito"/>
              </a:rPr>
              <a:t>type with </a:t>
            </a:r>
            <a:r>
              <a:rPr sz="1200" dirty="0">
                <a:latin typeface="Carlito"/>
                <a:cs typeface="Carlito"/>
              </a:rPr>
              <a:t>the </a:t>
            </a:r>
            <a:r>
              <a:rPr sz="1200" spc="-5" dirty="0">
                <a:latin typeface="Carlito"/>
                <a:cs typeface="Carlito"/>
              </a:rPr>
              <a:t>same processor architecture </a:t>
            </a:r>
            <a:r>
              <a:rPr sz="1200" dirty="0">
                <a:latin typeface="Carlito"/>
                <a:cs typeface="Carlito"/>
              </a:rPr>
              <a:t>as the  current instance</a:t>
            </a:r>
            <a:r>
              <a:rPr sz="1200" spc="-5" dirty="0">
                <a:latin typeface="Carlito"/>
                <a:cs typeface="Carlito"/>
              </a:rPr>
              <a:t> type.</a:t>
            </a:r>
            <a:endParaRPr sz="1200" dirty="0">
              <a:latin typeface="Carlito"/>
              <a:cs typeface="Carlito"/>
            </a:endParaRPr>
          </a:p>
        </p:txBody>
      </p:sp>
      <p:grpSp>
        <p:nvGrpSpPr>
          <p:cNvPr id="14" name="object 14"/>
          <p:cNvGrpSpPr/>
          <p:nvPr/>
        </p:nvGrpSpPr>
        <p:grpSpPr>
          <a:xfrm>
            <a:off x="869894" y="1859279"/>
            <a:ext cx="2325370" cy="609600"/>
            <a:chOff x="869894" y="1859279"/>
            <a:chExt cx="2325370" cy="609600"/>
          </a:xfrm>
        </p:grpSpPr>
        <p:sp>
          <p:nvSpPr>
            <p:cNvPr id="15" name="object 15"/>
            <p:cNvSpPr/>
            <p:nvPr/>
          </p:nvSpPr>
          <p:spPr>
            <a:xfrm>
              <a:off x="869894" y="1859279"/>
              <a:ext cx="609600" cy="609600"/>
            </a:xfrm>
            <a:prstGeom prst="rect">
              <a:avLst/>
            </a:prstGeom>
            <a:blipFill>
              <a:blip r:embed="rId5" cstate="print"/>
              <a:stretch>
                <a:fillRect/>
              </a:stretch>
            </a:blipFill>
          </p:spPr>
          <p:txBody>
            <a:bodyPr wrap="square" lIns="0" tIns="0" rIns="0" bIns="0" rtlCol="0"/>
            <a:lstStyle/>
            <a:p>
              <a:endParaRPr dirty="0"/>
            </a:p>
          </p:txBody>
        </p:sp>
        <p:sp>
          <p:nvSpPr>
            <p:cNvPr id="16" name="object 16"/>
            <p:cNvSpPr/>
            <p:nvPr/>
          </p:nvSpPr>
          <p:spPr>
            <a:xfrm>
              <a:off x="1552689" y="2068829"/>
              <a:ext cx="1642110" cy="399999"/>
            </a:xfrm>
            <a:prstGeom prst="rect">
              <a:avLst/>
            </a:prstGeom>
            <a:blipFill>
              <a:blip r:embed="rId6" cstate="print"/>
              <a:stretch>
                <a:fillRect/>
              </a:stretch>
            </a:blipFill>
          </p:spPr>
          <p:txBody>
            <a:bodyPr wrap="square" lIns="0" tIns="0" rIns="0" bIns="0" rtlCol="0"/>
            <a:lstStyle/>
            <a:p>
              <a:endParaRPr dirty="0"/>
            </a:p>
          </p:txBody>
        </p:sp>
      </p:grpSp>
      <p:grpSp>
        <p:nvGrpSpPr>
          <p:cNvPr id="17" name="object 17"/>
          <p:cNvGrpSpPr/>
          <p:nvPr/>
        </p:nvGrpSpPr>
        <p:grpSpPr>
          <a:xfrm>
            <a:off x="510223" y="4765522"/>
            <a:ext cx="6576059" cy="1383030"/>
            <a:chOff x="510223" y="4765522"/>
            <a:chExt cx="6576059" cy="1383030"/>
          </a:xfrm>
        </p:grpSpPr>
        <p:sp>
          <p:nvSpPr>
            <p:cNvPr id="18" name="object 18"/>
            <p:cNvSpPr/>
            <p:nvPr/>
          </p:nvSpPr>
          <p:spPr>
            <a:xfrm>
              <a:off x="524511" y="4779810"/>
              <a:ext cx="6547484" cy="1354455"/>
            </a:xfrm>
            <a:custGeom>
              <a:avLst/>
              <a:gdLst/>
              <a:ahLst/>
              <a:cxnLst/>
              <a:rect l="l" t="t" r="r" b="b"/>
              <a:pathLst>
                <a:path w="6547484" h="1354454">
                  <a:moveTo>
                    <a:pt x="225689" y="0"/>
                  </a:moveTo>
                  <a:lnTo>
                    <a:pt x="6547483" y="0"/>
                  </a:lnTo>
                  <a:lnTo>
                    <a:pt x="6547483" y="1128420"/>
                  </a:lnTo>
                  <a:lnTo>
                    <a:pt x="6542898" y="1173903"/>
                  </a:lnTo>
                  <a:lnTo>
                    <a:pt x="6529748" y="1216267"/>
                  </a:lnTo>
                  <a:lnTo>
                    <a:pt x="6508941" y="1254603"/>
                  </a:lnTo>
                  <a:lnTo>
                    <a:pt x="6481383" y="1288005"/>
                  </a:lnTo>
                  <a:lnTo>
                    <a:pt x="6447983" y="1315565"/>
                  </a:lnTo>
                  <a:lnTo>
                    <a:pt x="6409648" y="1336374"/>
                  </a:lnTo>
                  <a:lnTo>
                    <a:pt x="6367286" y="1349525"/>
                  </a:lnTo>
                  <a:lnTo>
                    <a:pt x="6321803" y="1354110"/>
                  </a:lnTo>
                  <a:lnTo>
                    <a:pt x="0" y="1354110"/>
                  </a:lnTo>
                  <a:lnTo>
                    <a:pt x="0" y="225690"/>
                  </a:lnTo>
                  <a:lnTo>
                    <a:pt x="4585" y="180205"/>
                  </a:lnTo>
                  <a:lnTo>
                    <a:pt x="17735" y="137841"/>
                  </a:lnTo>
                  <a:lnTo>
                    <a:pt x="38544" y="99504"/>
                  </a:lnTo>
                  <a:lnTo>
                    <a:pt x="66103" y="66103"/>
                  </a:lnTo>
                  <a:lnTo>
                    <a:pt x="99504" y="38544"/>
                  </a:lnTo>
                  <a:lnTo>
                    <a:pt x="137840" y="17735"/>
                  </a:lnTo>
                  <a:lnTo>
                    <a:pt x="180205" y="4585"/>
                  </a:lnTo>
                  <a:lnTo>
                    <a:pt x="225689" y="0"/>
                  </a:lnTo>
                  <a:close/>
                </a:path>
              </a:pathLst>
            </a:custGeom>
            <a:ln w="28575">
              <a:solidFill>
                <a:srgbClr val="00A4B6"/>
              </a:solidFill>
            </a:ln>
          </p:spPr>
          <p:txBody>
            <a:bodyPr wrap="square" lIns="0" tIns="0" rIns="0" bIns="0" rtlCol="0"/>
            <a:lstStyle/>
            <a:p>
              <a:endParaRPr dirty="0"/>
            </a:p>
          </p:txBody>
        </p:sp>
        <p:sp>
          <p:nvSpPr>
            <p:cNvPr id="19" name="object 19"/>
            <p:cNvSpPr/>
            <p:nvPr/>
          </p:nvSpPr>
          <p:spPr>
            <a:xfrm>
              <a:off x="1886712" y="5036820"/>
              <a:ext cx="445007" cy="443483"/>
            </a:xfrm>
            <a:prstGeom prst="rect">
              <a:avLst/>
            </a:prstGeom>
            <a:blipFill>
              <a:blip r:embed="rId7" cstate="print"/>
              <a:stretch>
                <a:fillRect/>
              </a:stretch>
            </a:blipFill>
          </p:spPr>
          <p:txBody>
            <a:bodyPr wrap="square" lIns="0" tIns="0" rIns="0" bIns="0" rtlCol="0"/>
            <a:lstStyle/>
            <a:p>
              <a:endParaRPr dirty="0"/>
            </a:p>
          </p:txBody>
        </p:sp>
        <p:sp>
          <p:nvSpPr>
            <p:cNvPr id="20" name="object 20"/>
            <p:cNvSpPr/>
            <p:nvPr/>
          </p:nvSpPr>
          <p:spPr>
            <a:xfrm>
              <a:off x="4274819" y="5036820"/>
              <a:ext cx="443483" cy="443483"/>
            </a:xfrm>
            <a:prstGeom prst="rect">
              <a:avLst/>
            </a:prstGeom>
            <a:blipFill>
              <a:blip r:embed="rId8" cstate="print"/>
              <a:stretch>
                <a:fillRect/>
              </a:stretch>
            </a:blipFill>
          </p:spPr>
          <p:txBody>
            <a:bodyPr wrap="square" lIns="0" tIns="0" rIns="0" bIns="0" rtlCol="0"/>
            <a:lstStyle/>
            <a:p>
              <a:endParaRPr dirty="0"/>
            </a:p>
          </p:txBody>
        </p:sp>
      </p:grpSp>
      <p:sp>
        <p:nvSpPr>
          <p:cNvPr id="21" name="object 21"/>
          <p:cNvSpPr txBox="1"/>
          <p:nvPr/>
        </p:nvSpPr>
        <p:spPr>
          <a:xfrm>
            <a:off x="787400" y="5061057"/>
            <a:ext cx="6019165" cy="758825"/>
          </a:xfrm>
          <a:prstGeom prst="rect">
            <a:avLst/>
          </a:prstGeom>
        </p:spPr>
        <p:txBody>
          <a:bodyPr vert="horz" wrap="square" lIns="0" tIns="64769" rIns="0" bIns="0" rtlCol="0">
            <a:spAutoFit/>
          </a:bodyPr>
          <a:lstStyle/>
          <a:p>
            <a:pPr marL="1987550">
              <a:lnSpc>
                <a:spcPct val="100000"/>
              </a:lnSpc>
              <a:spcBef>
                <a:spcPts val="509"/>
              </a:spcBef>
            </a:pPr>
            <a:r>
              <a:rPr sz="2000" b="1" spc="10" dirty="0">
                <a:latin typeface="Trebuchet MS"/>
                <a:cs typeface="Trebuchet MS"/>
              </a:rPr>
              <a:t>GREAT</a:t>
            </a:r>
            <a:r>
              <a:rPr sz="2000" b="1" spc="-90" dirty="0">
                <a:latin typeface="Trebuchet MS"/>
                <a:cs typeface="Trebuchet MS"/>
              </a:rPr>
              <a:t> </a:t>
            </a:r>
            <a:r>
              <a:rPr sz="2000" b="1" spc="-10" dirty="0">
                <a:latin typeface="Trebuchet MS"/>
                <a:cs typeface="Trebuchet MS"/>
              </a:rPr>
              <a:t>JOB!</a:t>
            </a:r>
            <a:endParaRPr sz="2000" dirty="0">
              <a:latin typeface="Trebuchet MS"/>
              <a:cs typeface="Trebuchet MS"/>
            </a:endParaRPr>
          </a:p>
          <a:p>
            <a:pPr marL="1203960" marR="5080" indent="-1191895">
              <a:lnSpc>
                <a:spcPct val="107300"/>
              </a:lnSpc>
              <a:spcBef>
                <a:spcPts val="130"/>
              </a:spcBef>
            </a:pPr>
            <a:r>
              <a:rPr sz="1100" spc="40" dirty="0">
                <a:latin typeface="Trebuchet MS"/>
                <a:cs typeface="Trebuchet MS"/>
              </a:rPr>
              <a:t>You</a:t>
            </a:r>
            <a:r>
              <a:rPr sz="1100" spc="-40" dirty="0">
                <a:latin typeface="Trebuchet MS"/>
                <a:cs typeface="Trebuchet MS"/>
              </a:rPr>
              <a:t> </a:t>
            </a:r>
            <a:r>
              <a:rPr sz="1100" spc="10" dirty="0">
                <a:latin typeface="Trebuchet MS"/>
                <a:cs typeface="Trebuchet MS"/>
              </a:rPr>
              <a:t>have</a:t>
            </a:r>
            <a:r>
              <a:rPr sz="1100" spc="-45" dirty="0">
                <a:latin typeface="Trebuchet MS"/>
                <a:cs typeface="Trebuchet MS"/>
              </a:rPr>
              <a:t> </a:t>
            </a:r>
            <a:r>
              <a:rPr sz="1100" dirty="0">
                <a:latin typeface="Trebuchet MS"/>
                <a:cs typeface="Trebuchet MS"/>
              </a:rPr>
              <a:t>successfully</a:t>
            </a:r>
            <a:r>
              <a:rPr sz="1100" spc="-40" dirty="0">
                <a:latin typeface="Trebuchet MS"/>
                <a:cs typeface="Trebuchet MS"/>
              </a:rPr>
              <a:t> </a:t>
            </a:r>
            <a:r>
              <a:rPr sz="1100" spc="10" dirty="0">
                <a:latin typeface="Trebuchet MS"/>
                <a:cs typeface="Trebuchet MS"/>
              </a:rPr>
              <a:t>launched</a:t>
            </a:r>
            <a:r>
              <a:rPr sz="1100" spc="-40" dirty="0">
                <a:latin typeface="Trebuchet MS"/>
                <a:cs typeface="Trebuchet MS"/>
              </a:rPr>
              <a:t> </a:t>
            </a:r>
            <a:r>
              <a:rPr sz="1100" dirty="0">
                <a:latin typeface="Trebuchet MS"/>
                <a:cs typeface="Trebuchet MS"/>
              </a:rPr>
              <a:t>a</a:t>
            </a:r>
            <a:r>
              <a:rPr sz="1100" spc="-30" dirty="0">
                <a:latin typeface="Trebuchet MS"/>
                <a:cs typeface="Trebuchet MS"/>
              </a:rPr>
              <a:t> </a:t>
            </a:r>
            <a:r>
              <a:rPr sz="1100" b="1" dirty="0">
                <a:latin typeface="Trebuchet MS"/>
                <a:cs typeface="Trebuchet MS"/>
              </a:rPr>
              <a:t>BitBeat</a:t>
            </a:r>
            <a:r>
              <a:rPr sz="1100" b="1" spc="-40" dirty="0">
                <a:latin typeface="Trebuchet MS"/>
                <a:cs typeface="Trebuchet MS"/>
              </a:rPr>
              <a:t> </a:t>
            </a:r>
            <a:r>
              <a:rPr sz="1100" spc="-5" dirty="0">
                <a:latin typeface="Trebuchet MS"/>
                <a:cs typeface="Trebuchet MS"/>
              </a:rPr>
              <a:t>virtual</a:t>
            </a:r>
            <a:r>
              <a:rPr sz="1100" spc="-50" dirty="0">
                <a:latin typeface="Trebuchet MS"/>
                <a:cs typeface="Trebuchet MS"/>
              </a:rPr>
              <a:t> </a:t>
            </a:r>
            <a:r>
              <a:rPr sz="1100" spc="-5" dirty="0">
                <a:latin typeface="Trebuchet MS"/>
                <a:cs typeface="Trebuchet MS"/>
              </a:rPr>
              <a:t>server</a:t>
            </a:r>
            <a:r>
              <a:rPr sz="1100" spc="-45" dirty="0">
                <a:latin typeface="Trebuchet MS"/>
                <a:cs typeface="Trebuchet MS"/>
              </a:rPr>
              <a:t> </a:t>
            </a:r>
            <a:r>
              <a:rPr sz="1100" dirty="0">
                <a:latin typeface="Trebuchet MS"/>
                <a:cs typeface="Trebuchet MS"/>
              </a:rPr>
              <a:t>that</a:t>
            </a:r>
            <a:r>
              <a:rPr sz="1100" spc="-40" dirty="0">
                <a:latin typeface="Trebuchet MS"/>
                <a:cs typeface="Trebuchet MS"/>
              </a:rPr>
              <a:t> </a:t>
            </a:r>
            <a:r>
              <a:rPr sz="1100" spc="-10" dirty="0">
                <a:latin typeface="Trebuchet MS"/>
                <a:cs typeface="Trebuchet MS"/>
              </a:rPr>
              <a:t>will</a:t>
            </a:r>
            <a:r>
              <a:rPr sz="1100" spc="-45" dirty="0">
                <a:latin typeface="Trebuchet MS"/>
                <a:cs typeface="Trebuchet MS"/>
              </a:rPr>
              <a:t> </a:t>
            </a:r>
            <a:r>
              <a:rPr sz="1100" spc="25" dirty="0">
                <a:latin typeface="Trebuchet MS"/>
                <a:cs typeface="Trebuchet MS"/>
              </a:rPr>
              <a:t>host</a:t>
            </a:r>
            <a:r>
              <a:rPr sz="1100" spc="-40" dirty="0">
                <a:latin typeface="Trebuchet MS"/>
                <a:cs typeface="Trebuchet MS"/>
              </a:rPr>
              <a:t> </a:t>
            </a:r>
            <a:r>
              <a:rPr sz="1100" spc="-10" dirty="0">
                <a:latin typeface="Trebuchet MS"/>
                <a:cs typeface="Trebuchet MS"/>
              </a:rPr>
              <a:t>its</a:t>
            </a:r>
            <a:r>
              <a:rPr sz="1100" spc="-50" dirty="0">
                <a:latin typeface="Trebuchet MS"/>
                <a:cs typeface="Trebuchet MS"/>
              </a:rPr>
              <a:t> </a:t>
            </a:r>
            <a:r>
              <a:rPr sz="1100" b="1" spc="15" dirty="0">
                <a:latin typeface="Trebuchet MS"/>
                <a:cs typeface="Trebuchet MS"/>
              </a:rPr>
              <a:t>BitBanger</a:t>
            </a:r>
            <a:r>
              <a:rPr sz="1100" b="1" spc="-40" dirty="0">
                <a:latin typeface="Trebuchet MS"/>
                <a:cs typeface="Trebuchet MS"/>
              </a:rPr>
              <a:t> </a:t>
            </a:r>
            <a:r>
              <a:rPr sz="1100" spc="-15" dirty="0">
                <a:latin typeface="Trebuchet MS"/>
                <a:cs typeface="Trebuchet MS"/>
              </a:rPr>
              <a:t>application,  </a:t>
            </a:r>
            <a:r>
              <a:rPr sz="1100" spc="30" dirty="0">
                <a:latin typeface="Trebuchet MS"/>
                <a:cs typeface="Trebuchet MS"/>
              </a:rPr>
              <a:t>and</a:t>
            </a:r>
            <a:r>
              <a:rPr sz="1100" spc="-50" dirty="0">
                <a:latin typeface="Trebuchet MS"/>
                <a:cs typeface="Trebuchet MS"/>
              </a:rPr>
              <a:t> </a:t>
            </a:r>
            <a:r>
              <a:rPr sz="1100" spc="30" dirty="0">
                <a:latin typeface="Trebuchet MS"/>
                <a:cs typeface="Trebuchet MS"/>
              </a:rPr>
              <a:t>you</a:t>
            </a:r>
            <a:r>
              <a:rPr sz="1100" spc="-45" dirty="0">
                <a:latin typeface="Trebuchet MS"/>
                <a:cs typeface="Trebuchet MS"/>
              </a:rPr>
              <a:t> </a:t>
            </a:r>
            <a:r>
              <a:rPr sz="1100" spc="5" dirty="0">
                <a:latin typeface="Trebuchet MS"/>
                <a:cs typeface="Trebuchet MS"/>
              </a:rPr>
              <a:t>have</a:t>
            </a:r>
            <a:r>
              <a:rPr sz="1100" spc="-40" dirty="0">
                <a:latin typeface="Trebuchet MS"/>
                <a:cs typeface="Trebuchet MS"/>
              </a:rPr>
              <a:t> </a:t>
            </a:r>
            <a:r>
              <a:rPr sz="1100" spc="10" dirty="0">
                <a:latin typeface="Trebuchet MS"/>
                <a:cs typeface="Trebuchet MS"/>
              </a:rPr>
              <a:t>met</a:t>
            </a:r>
            <a:r>
              <a:rPr sz="1100" spc="-60" dirty="0">
                <a:latin typeface="Trebuchet MS"/>
                <a:cs typeface="Trebuchet MS"/>
              </a:rPr>
              <a:t> </a:t>
            </a:r>
            <a:r>
              <a:rPr sz="1100" spc="-10" dirty="0">
                <a:latin typeface="Trebuchet MS"/>
                <a:cs typeface="Trebuchet MS"/>
              </a:rPr>
              <a:t>all</a:t>
            </a:r>
            <a:r>
              <a:rPr sz="1100" spc="-50" dirty="0">
                <a:latin typeface="Trebuchet MS"/>
                <a:cs typeface="Trebuchet MS"/>
              </a:rPr>
              <a:t> </a:t>
            </a:r>
            <a:r>
              <a:rPr sz="1100" spc="25" dirty="0">
                <a:latin typeface="Trebuchet MS"/>
                <a:cs typeface="Trebuchet MS"/>
              </a:rPr>
              <a:t>of</a:t>
            </a:r>
            <a:r>
              <a:rPr sz="1100" spc="-50" dirty="0">
                <a:latin typeface="Trebuchet MS"/>
                <a:cs typeface="Trebuchet MS"/>
              </a:rPr>
              <a:t> </a:t>
            </a:r>
            <a:r>
              <a:rPr sz="1100" dirty="0">
                <a:latin typeface="Trebuchet MS"/>
                <a:cs typeface="Trebuchet MS"/>
              </a:rPr>
              <a:t>the</a:t>
            </a:r>
            <a:r>
              <a:rPr sz="1100" spc="-40" dirty="0">
                <a:latin typeface="Trebuchet MS"/>
                <a:cs typeface="Trebuchet MS"/>
              </a:rPr>
              <a:t> </a:t>
            </a:r>
            <a:r>
              <a:rPr sz="1100" spc="10" dirty="0">
                <a:latin typeface="Trebuchet MS"/>
                <a:cs typeface="Trebuchet MS"/>
              </a:rPr>
              <a:t>product</a:t>
            </a:r>
            <a:r>
              <a:rPr sz="1100" spc="-50" dirty="0">
                <a:latin typeface="Trebuchet MS"/>
                <a:cs typeface="Trebuchet MS"/>
              </a:rPr>
              <a:t> </a:t>
            </a:r>
            <a:r>
              <a:rPr sz="1100" spc="-15" dirty="0">
                <a:latin typeface="Trebuchet MS"/>
                <a:cs typeface="Trebuchet MS"/>
              </a:rPr>
              <a:t>team’s</a:t>
            </a:r>
            <a:r>
              <a:rPr sz="1100" spc="-40" dirty="0">
                <a:latin typeface="Trebuchet MS"/>
                <a:cs typeface="Trebuchet MS"/>
              </a:rPr>
              <a:t> </a:t>
            </a:r>
            <a:r>
              <a:rPr sz="1100" dirty="0">
                <a:latin typeface="Trebuchet MS"/>
                <a:cs typeface="Trebuchet MS"/>
              </a:rPr>
              <a:t>requirements</a:t>
            </a:r>
          </a:p>
        </p:txBody>
      </p:sp>
      <p:sp>
        <p:nvSpPr>
          <p:cNvPr id="27" name="Footer Placeholder 3">
            <a:extLst>
              <a:ext uri="{FF2B5EF4-FFF2-40B4-BE49-F238E27FC236}">
                <a16:creationId xmlns:a16="http://schemas.microsoft.com/office/drawing/2014/main" id="{E43DC1D0-4A02-B442-A28D-9F10DB596A8B}"/>
              </a:ext>
            </a:extLst>
          </p:cNvPr>
          <p:cNvSpPr txBox="1">
            <a:spLocks/>
          </p:cNvSpPr>
          <p:nvPr/>
        </p:nvSpPr>
        <p:spPr>
          <a:xfrm>
            <a:off x="0" y="9323230"/>
            <a:ext cx="7772400" cy="73517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1"/>
                </a:solidFill>
              </a:rPr>
              <a:t>© 2020, Amazon Web Services, Inc. or its affiliates. All rights reserved</a:t>
            </a:r>
            <a:br>
              <a:rPr lang="en-US">
                <a:solidFill>
                  <a:schemeClr val="tx1"/>
                </a:solidFill>
              </a:rPr>
            </a:br>
            <a:fld id="{D273C2DB-FDB7-F74B-A637-2505178F0C37}" type="slidenum">
              <a:rPr lang="en-US" smtClean="0"/>
              <a:pPr/>
              <a:t>9</a:t>
            </a:fld>
            <a:endParaRPr lang="en-US"/>
          </a:p>
          <a:p>
            <a:endParaRPr lang="en-US" dirty="0"/>
          </a:p>
        </p:txBody>
      </p:sp>
    </p:spTree>
  </p:cSld>
  <p:clrMapOvr>
    <a:masterClrMapping/>
  </p:clrMapOvr>
</p:sld>
</file>

<file path=ppt/theme/theme1.xml><?xml version="1.0" encoding="utf-8"?>
<a:theme xmlns:a="http://schemas.openxmlformats.org/drawingml/2006/main" name="Educate_Activity">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tivity-Guide-Template" id="{95AE83FC-90C7-FA43-A3E3-AADAE8E29B22}" vid="{4FE608C0-A6CD-6F40-A078-4E29E7B5177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119</TotalTime>
  <Words>6733</Words>
  <Application>Microsoft Macintosh PowerPoint</Application>
  <PresentationFormat>Custom</PresentationFormat>
  <Paragraphs>539</Paragraphs>
  <Slides>14</Slides>
  <Notes>14</Notes>
  <HiddenSlides>1</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Calibri</vt:lpstr>
      <vt:lpstr>Calibri Light</vt:lpstr>
      <vt:lpstr>Carlito</vt:lpstr>
      <vt:lpstr>Courier New</vt:lpstr>
      <vt:lpstr>Symbol</vt:lpstr>
      <vt:lpstr>Times New Roman</vt:lpstr>
      <vt:lpstr>Trebuchet MS</vt:lpstr>
      <vt:lpstr>Webdings</vt:lpstr>
      <vt:lpstr>Educate_Activity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Microsoft Office User</cp:lastModifiedBy>
  <cp:revision>16</cp:revision>
  <dcterms:created xsi:type="dcterms:W3CDTF">2020-08-04T20:07:26Z</dcterms:created>
  <dcterms:modified xsi:type="dcterms:W3CDTF">2020-08-17T18:05:41Z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2020-08-04T00:00:00Z</vt:filetime>
  </property>
</Properties>
</file>